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  <p:sldMasterId id="2147483661" r:id="rId5"/>
  </p:sldMasterIdLst>
  <p:notesMasterIdLst>
    <p:notesMasterId r:id="rId22"/>
  </p:notesMasterIdLst>
  <p:sldIdLst>
    <p:sldId id="256" r:id="rId6"/>
    <p:sldId id="257" r:id="rId7"/>
    <p:sldId id="258" r:id="rId8"/>
    <p:sldId id="259" r:id="rId9"/>
    <p:sldId id="260" r:id="rId10"/>
    <p:sldId id="283" r:id="rId11"/>
    <p:sldId id="266" r:id="rId12"/>
    <p:sldId id="278" r:id="rId13"/>
    <p:sldId id="272" r:id="rId14"/>
    <p:sldId id="275" r:id="rId15"/>
    <p:sldId id="273" r:id="rId16"/>
    <p:sldId id="279" r:id="rId17"/>
    <p:sldId id="274" r:id="rId18"/>
    <p:sldId id="280" r:id="rId19"/>
    <p:sldId id="268" r:id="rId20"/>
    <p:sldId id="269" r:id="rId21"/>
  </p:sldIdLst>
  <p:sldSz cx="18288000" cy="10287000"/>
  <p:notesSz cx="6858000" cy="9144000"/>
  <p:embeddedFontLst>
    <p:embeddedFont>
      <p:font typeface="Bricolage Grotesque" panose="020B0604020202020204" charset="0"/>
      <p:regular r:id="rId23"/>
    </p:embeddedFont>
    <p:embeddedFont>
      <p:font typeface="Canva Sans" panose="020B0604020202020204" charset="0"/>
      <p:regular r:id="rId24"/>
    </p:embeddedFont>
    <p:embeddedFont>
      <p:font typeface="Canva Sans Bold" panose="020B0604020202020204" charset="0"/>
      <p:regular r:id="rId25"/>
    </p:embeddedFont>
    <p:embeddedFont>
      <p:font typeface="Poppins" panose="00000500000000000000" pitchFamily="2" charset="0"/>
      <p:regular r:id="rId26"/>
      <p:bold r:id="rId27"/>
      <p:italic r:id="rId28"/>
      <p:boldItalic r:id="rId29"/>
    </p:embeddedFont>
    <p:embeddedFont>
      <p:font typeface="Poppins Bold" panose="00000800000000000000" charset="0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66CC"/>
    <a:srgbClr val="FF00FF"/>
    <a:srgbClr val="40699C"/>
    <a:srgbClr val="AABAD7"/>
    <a:srgbClr val="AA8A54"/>
    <a:srgbClr val="EDF1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4D9CAB-1EE1-426C-9B9C-4052FC6167B4}" v="8" dt="2025-04-28T09:21:56.111"/>
    <p1510:client id="{EEFB2649-8031-473D-BD94-E88C5A6AD49B}" v="1" dt="2025-04-28T05:48:32.3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82" y="-125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4.fntdata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 Elkline" userId="8e211b91f7705941" providerId="LiveId" clId="{844D9CAB-1EE1-426C-9B9C-4052FC6167B4}"/>
    <pc:docChg chg="modSld">
      <pc:chgData name="Ali Elkline" userId="8e211b91f7705941" providerId="LiveId" clId="{844D9CAB-1EE1-426C-9B9C-4052FC6167B4}" dt="2025-04-28T09:21:56.111" v="38"/>
      <pc:docMkLst>
        <pc:docMk/>
      </pc:docMkLst>
      <pc:sldChg chg="modSp mod modAnim">
        <pc:chgData name="Ali Elkline" userId="8e211b91f7705941" providerId="LiveId" clId="{844D9CAB-1EE1-426C-9B9C-4052FC6167B4}" dt="2025-04-28T09:21:56.111" v="38"/>
        <pc:sldMkLst>
          <pc:docMk/>
          <pc:sldMk cId="1143721152" sldId="279"/>
        </pc:sldMkLst>
        <pc:spChg chg="mod modVis">
          <ac:chgData name="Ali Elkline" userId="8e211b91f7705941" providerId="LiveId" clId="{844D9CAB-1EE1-426C-9B9C-4052FC6167B4}" dt="2025-04-28T09:21:39.087" v="33" actId="14429"/>
          <ac:spMkLst>
            <pc:docMk/>
            <pc:sldMk cId="1143721152" sldId="279"/>
            <ac:spMk id="5" creationId="{D0C10128-0148-48F5-34FD-5BBCD32C1473}"/>
          </ac:spMkLst>
        </pc:spChg>
        <pc:spChg chg="mod modVis">
          <ac:chgData name="Ali Elkline" userId="8e211b91f7705941" providerId="LiveId" clId="{844D9CAB-1EE1-426C-9B9C-4052FC6167B4}" dt="2025-04-28T09:21:29.459" v="23" actId="14429"/>
          <ac:spMkLst>
            <pc:docMk/>
            <pc:sldMk cId="1143721152" sldId="279"/>
            <ac:spMk id="8" creationId="{00000000-0000-0000-0000-000000000000}"/>
          </ac:spMkLst>
        </pc:spChg>
        <pc:spChg chg="mod modVis">
          <ac:chgData name="Ali Elkline" userId="8e211b91f7705941" providerId="LiveId" clId="{844D9CAB-1EE1-426C-9B9C-4052FC6167B4}" dt="2025-04-28T09:21:27.419" v="22" actId="14429"/>
          <ac:spMkLst>
            <pc:docMk/>
            <pc:sldMk cId="1143721152" sldId="279"/>
            <ac:spMk id="12" creationId="{2571DE26-1735-4608-6BBB-8ED339094B5A}"/>
          </ac:spMkLst>
        </pc:spChg>
        <pc:spChg chg="mod modVis">
          <ac:chgData name="Ali Elkline" userId="8e211b91f7705941" providerId="LiveId" clId="{844D9CAB-1EE1-426C-9B9C-4052FC6167B4}" dt="2025-04-28T09:21:30.794" v="24" actId="14429"/>
          <ac:spMkLst>
            <pc:docMk/>
            <pc:sldMk cId="1143721152" sldId="279"/>
            <ac:spMk id="20" creationId="{00000000-0000-0000-0000-000000000000}"/>
          </ac:spMkLst>
        </pc:spChg>
        <pc:spChg chg="mod modVis">
          <ac:chgData name="Ali Elkline" userId="8e211b91f7705941" providerId="LiveId" clId="{844D9CAB-1EE1-426C-9B9C-4052FC6167B4}" dt="2025-04-28T09:21:31.962" v="25" actId="14429"/>
          <ac:spMkLst>
            <pc:docMk/>
            <pc:sldMk cId="1143721152" sldId="279"/>
            <ac:spMk id="27" creationId="{00000000-0000-0000-0000-000000000000}"/>
          </ac:spMkLst>
        </pc:spChg>
        <pc:spChg chg="mod modVis">
          <ac:chgData name="Ali Elkline" userId="8e211b91f7705941" providerId="LiveId" clId="{844D9CAB-1EE1-426C-9B9C-4052FC6167B4}" dt="2025-04-28T09:21:35.601" v="29" actId="14429"/>
          <ac:spMkLst>
            <pc:docMk/>
            <pc:sldMk cId="1143721152" sldId="279"/>
            <ac:spMk id="31" creationId="{00000000-0000-0000-0000-000000000000}"/>
          </ac:spMkLst>
        </pc:spChg>
        <pc:spChg chg="mod modVis">
          <ac:chgData name="Ali Elkline" userId="8e211b91f7705941" providerId="LiveId" clId="{844D9CAB-1EE1-426C-9B9C-4052FC6167B4}" dt="2025-04-28T09:21:36.501" v="30" actId="14429"/>
          <ac:spMkLst>
            <pc:docMk/>
            <pc:sldMk cId="1143721152" sldId="279"/>
            <ac:spMk id="32" creationId="{00000000-0000-0000-0000-000000000000}"/>
          </ac:spMkLst>
        </pc:spChg>
        <pc:spChg chg="mod modVis">
          <ac:chgData name="Ali Elkline" userId="8e211b91f7705941" providerId="LiveId" clId="{844D9CAB-1EE1-426C-9B9C-4052FC6167B4}" dt="2025-04-28T09:21:38.264" v="32" actId="14429"/>
          <ac:spMkLst>
            <pc:docMk/>
            <pc:sldMk cId="1143721152" sldId="279"/>
            <ac:spMk id="33" creationId="{00000000-0000-0000-0000-000000000000}"/>
          </ac:spMkLst>
        </pc:spChg>
        <pc:graphicFrameChg chg="mod modVis">
          <ac:chgData name="Ali Elkline" userId="8e211b91f7705941" providerId="LiveId" clId="{844D9CAB-1EE1-426C-9B9C-4052FC6167B4}" dt="2025-04-28T09:21:32.845" v="26" actId="14429"/>
          <ac:graphicFrameMkLst>
            <pc:docMk/>
            <pc:sldMk cId="1143721152" sldId="279"/>
            <ac:graphicFrameMk id="7" creationId="{00000000-0000-0000-0000-000000000000}"/>
          </ac:graphicFrameMkLst>
        </pc:graphicFrameChg>
        <pc:picChg chg="mod modVis">
          <ac:chgData name="Ali Elkline" userId="8e211b91f7705941" providerId="LiveId" clId="{844D9CAB-1EE1-426C-9B9C-4052FC6167B4}" dt="2025-04-28T09:21:26.098" v="21" actId="14429"/>
          <ac:picMkLst>
            <pc:docMk/>
            <pc:sldMk cId="1143721152" sldId="279"/>
            <ac:picMk id="3" creationId="{D77762A9-14F6-C9D8-486E-B2C8EBBA7CD2}"/>
          </ac:picMkLst>
        </pc:picChg>
        <pc:picChg chg="mod modVis">
          <ac:chgData name="Ali Elkline" userId="8e211b91f7705941" providerId="LiveId" clId="{844D9CAB-1EE1-426C-9B9C-4052FC6167B4}" dt="2025-04-28T09:21:40.663" v="36" actId="14429"/>
          <ac:picMkLst>
            <pc:docMk/>
            <pc:sldMk cId="1143721152" sldId="279"/>
            <ac:picMk id="11" creationId="{B06E7190-7156-FEAE-C95E-F7783E839174}"/>
          </ac:picMkLst>
        </pc:picChg>
        <pc:picChg chg="mod modVis">
          <ac:chgData name="Ali Elkline" userId="8e211b91f7705941" providerId="LiveId" clId="{844D9CAB-1EE1-426C-9B9C-4052FC6167B4}" dt="2025-04-28T09:21:33.696" v="27" actId="14429"/>
          <ac:picMkLst>
            <pc:docMk/>
            <pc:sldMk cId="1143721152" sldId="279"/>
            <ac:picMk id="22" creationId="{00000000-0000-0000-0000-000000000000}"/>
          </ac:picMkLst>
        </pc:picChg>
        <pc:picChg chg="mod modVis">
          <ac:chgData name="Ali Elkline" userId="8e211b91f7705941" providerId="LiveId" clId="{844D9CAB-1EE1-426C-9B9C-4052FC6167B4}" dt="2025-04-28T09:21:34.631" v="28" actId="14429"/>
          <ac:picMkLst>
            <pc:docMk/>
            <pc:sldMk cId="1143721152" sldId="279"/>
            <ac:picMk id="29" creationId="{00000000-0000-0000-0000-000000000000}"/>
          </ac:picMkLst>
        </pc:picChg>
        <pc:picChg chg="mod modVis">
          <ac:chgData name="Ali Elkline" userId="8e211b91f7705941" providerId="LiveId" clId="{844D9CAB-1EE1-426C-9B9C-4052FC6167B4}" dt="2025-04-28T09:21:37.374" v="31" actId="14429"/>
          <ac:picMkLst>
            <pc:docMk/>
            <pc:sldMk cId="1143721152" sldId="279"/>
            <ac:picMk id="30" creationId="{00000000-0000-0000-0000-000000000000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21"/>
          <c:dPt>
            <c:idx val="0"/>
            <c:bubble3D val="0"/>
            <c:explosion val="7"/>
            <c:extLst>
              <c:ext xmlns:c16="http://schemas.microsoft.com/office/drawing/2014/chart" uri="{C3380CC4-5D6E-409C-BE32-E72D297353CC}">
                <c16:uniqueId val="{00000000-3071-44F3-BA4D-53DB8379D55C}"/>
              </c:ext>
            </c:extLst>
          </c:dPt>
          <c:dPt>
            <c:idx val="1"/>
            <c:bubble3D val="0"/>
            <c:explosion val="0"/>
            <c:extLst>
              <c:ext xmlns:c16="http://schemas.microsoft.com/office/drawing/2014/chart" uri="{C3380CC4-5D6E-409C-BE32-E72D297353CC}">
                <c16:uniqueId val="{00000001-3071-44F3-BA4D-53DB8379D55C}"/>
              </c:ext>
            </c:extLst>
          </c:dPt>
          <c:dPt>
            <c:idx val="2"/>
            <c:bubble3D val="0"/>
            <c:explosion val="7"/>
            <c:extLst>
              <c:ext xmlns:c16="http://schemas.microsoft.com/office/drawing/2014/chart" uri="{C3380CC4-5D6E-409C-BE32-E72D297353CC}">
                <c16:uniqueId val="{00000002-3071-44F3-BA4D-53DB8379D55C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071-44F3-BA4D-53DB8379D5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8"/>
    </mc:Choice>
    <mc:Fallback>
      <c:style val="3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987253937007873"/>
          <c:y val="1.2500000000000001E-2"/>
          <c:w val="0.60858833661417322"/>
          <c:h val="0.9128825049212598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21"/>
          <c:dPt>
            <c:idx val="0"/>
            <c:bubble3D val="0"/>
            <c:explosion val="0"/>
            <c:extLst>
              <c:ext xmlns:c16="http://schemas.microsoft.com/office/drawing/2014/chart" uri="{C3380CC4-5D6E-409C-BE32-E72D297353CC}">
                <c16:uniqueId val="{00000000-9862-4FB6-9FC2-D3FBEE0DD1F2}"/>
              </c:ext>
            </c:extLst>
          </c:dPt>
          <c:dPt>
            <c:idx val="1"/>
            <c:bubble3D val="0"/>
            <c:explosion val="0"/>
            <c:extLst>
              <c:ext xmlns:c16="http://schemas.microsoft.com/office/drawing/2014/chart" uri="{C3380CC4-5D6E-409C-BE32-E72D297353CC}">
                <c16:uniqueId val="{00000001-9862-4FB6-9FC2-D3FBEE0DD1F2}"/>
              </c:ext>
            </c:extLst>
          </c:dPt>
          <c:dPt>
            <c:idx val="2"/>
            <c:bubble3D val="0"/>
            <c:explosion val="0"/>
            <c:extLst>
              <c:ext xmlns:c16="http://schemas.microsoft.com/office/drawing/2014/chart" uri="{C3380CC4-5D6E-409C-BE32-E72D297353CC}">
                <c16:uniqueId val="{00000002-9862-4FB6-9FC2-D3FBEE0DD1F2}"/>
              </c:ext>
            </c:extLst>
          </c:dPt>
          <c:dPt>
            <c:idx val="3"/>
            <c:bubble3D val="0"/>
            <c:explosion val="0"/>
            <c:extLst>
              <c:ext xmlns:c16="http://schemas.microsoft.com/office/drawing/2014/chart" uri="{C3380CC4-5D6E-409C-BE32-E72D297353CC}">
                <c16:uniqueId val="{00000003-9862-4FB6-9FC2-D3FBEE0DD1F2}"/>
              </c:ext>
            </c:extLst>
          </c:dPt>
          <c:dPt>
            <c:idx val="4"/>
            <c:bubble3D val="0"/>
            <c:explosion val="0"/>
            <c:extLst>
              <c:ext xmlns:c16="http://schemas.microsoft.com/office/drawing/2014/chart" uri="{C3380CC4-5D6E-409C-BE32-E72D297353CC}">
                <c16:uniqueId val="{00000004-9862-4FB6-9FC2-D3FBEE0DD1F2}"/>
              </c:ext>
            </c:extLst>
          </c:dPt>
          <c:cat>
            <c:strRef>
              <c:f>Sheet1!$A$2:$A$6</c:f>
              <c:strCache>
                <c:ptCount val="5"/>
                <c:pt idx="0">
                  <c:v>R&amp;D</c:v>
                </c:pt>
                <c:pt idx="1">
                  <c:v>Manufacturing</c:v>
                </c:pt>
                <c:pt idx="2">
                  <c:v>Regulatory</c:v>
                </c:pt>
                <c:pt idx="3">
                  <c:v>legal</c:v>
                </c:pt>
                <c:pt idx="4">
                  <c:v>other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55</c:v>
                </c:pt>
                <c:pt idx="1">
                  <c:v>20</c:v>
                </c:pt>
                <c:pt idx="2">
                  <c:v>20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862-4FB6-9FC2-D3FBEE0DD1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spPr>
    <a:noFill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8"/>
    </mc:Choice>
    <mc:Fallback>
      <c:style val="3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034870641169857"/>
          <c:y val="2.0167561234776445E-2"/>
          <c:w val="0.60858833661417322"/>
          <c:h val="0.9128825049212598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F66CC"/>
            </a:solidFill>
          </c:spPr>
          <c:explosion val="21"/>
          <c:dPt>
            <c:idx val="0"/>
            <c:bubble3D val="0"/>
            <c:explosion val="0"/>
            <c:extLst>
              <c:ext xmlns:c16="http://schemas.microsoft.com/office/drawing/2014/chart" uri="{C3380CC4-5D6E-409C-BE32-E72D297353CC}">
                <c16:uniqueId val="{00000000-6FB8-41A1-A128-88F9AF17170A}"/>
              </c:ext>
            </c:extLst>
          </c:dPt>
          <c:dPt>
            <c:idx val="1"/>
            <c:bubble3D val="0"/>
            <c:explosion val="0"/>
            <c:extLst>
              <c:ext xmlns:c16="http://schemas.microsoft.com/office/drawing/2014/chart" uri="{C3380CC4-5D6E-409C-BE32-E72D297353CC}">
                <c16:uniqueId val="{00000001-6FB8-41A1-A128-88F9AF17170A}"/>
              </c:ext>
            </c:extLst>
          </c:dPt>
          <c:dPt>
            <c:idx val="2"/>
            <c:bubble3D val="0"/>
            <c:explosion val="0"/>
            <c:extLst>
              <c:ext xmlns:c16="http://schemas.microsoft.com/office/drawing/2014/chart" uri="{C3380CC4-5D6E-409C-BE32-E72D297353CC}">
                <c16:uniqueId val="{00000002-6FB8-41A1-A128-88F9AF17170A}"/>
              </c:ext>
            </c:extLst>
          </c:dPt>
          <c:dPt>
            <c:idx val="3"/>
            <c:bubble3D val="0"/>
            <c:explosion val="0"/>
            <c:extLst>
              <c:ext xmlns:c16="http://schemas.microsoft.com/office/drawing/2014/chart" uri="{C3380CC4-5D6E-409C-BE32-E72D297353CC}">
                <c16:uniqueId val="{00000003-6FB8-41A1-A128-88F9AF17170A}"/>
              </c:ext>
            </c:extLst>
          </c:dPt>
          <c:dPt>
            <c:idx val="4"/>
            <c:bubble3D val="0"/>
            <c:explosion val="0"/>
            <c:extLst>
              <c:ext xmlns:c16="http://schemas.microsoft.com/office/drawing/2014/chart" uri="{C3380CC4-5D6E-409C-BE32-E72D297353CC}">
                <c16:uniqueId val="{00000004-6FB8-41A1-A128-88F9AF17170A}"/>
              </c:ext>
            </c:extLst>
          </c:dPt>
          <c:cat>
            <c:strRef>
              <c:f>Sheet1!$A$2:$A$6</c:f>
              <c:strCache>
                <c:ptCount val="5"/>
                <c:pt idx="0">
                  <c:v>R&amp;D</c:v>
                </c:pt>
                <c:pt idx="1">
                  <c:v>Manufacturing</c:v>
                </c:pt>
                <c:pt idx="2">
                  <c:v>Regulatory</c:v>
                </c:pt>
                <c:pt idx="3">
                  <c:v>legal</c:v>
                </c:pt>
                <c:pt idx="4">
                  <c:v>other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55</c:v>
                </c:pt>
                <c:pt idx="1">
                  <c:v>20</c:v>
                </c:pt>
                <c:pt idx="2">
                  <c:v>20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FB8-41A1-A128-88F9AF1717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spPr>
    <a:noFill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0.28016</cdr:x>
      <cdr:y>0.34749</cdr:y>
    </cdr:from>
    <cdr:to>
      <cdr:x>0.44266</cdr:x>
      <cdr:y>0.51624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3415735" y="2824419"/>
          <a:ext cx="1981200" cy="13716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3200" b="1" dirty="0">
              <a:solidFill>
                <a:schemeClr val="bg1"/>
              </a:solidFill>
            </a:rPr>
            <a:t>Validation</a:t>
          </a:r>
        </a:p>
      </cdr:txBody>
    </cdr:sp>
  </cdr:relSizeAnchor>
  <cdr:relSizeAnchor xmlns:cdr="http://schemas.openxmlformats.org/drawingml/2006/chartDrawing">
    <cdr:from>
      <cdr:x>0.55</cdr:x>
      <cdr:y>0.32188</cdr:y>
    </cdr:from>
    <cdr:to>
      <cdr:x>0.7125</cdr:x>
      <cdr:y>0.49063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6705600" y="2616200"/>
          <a:ext cx="1981200" cy="13716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3200" b="1" dirty="0">
              <a:solidFill>
                <a:schemeClr val="bg1"/>
              </a:solidFill>
            </a:rPr>
            <a:t>Product</a:t>
          </a:r>
        </a:p>
        <a:p xmlns:a="http://schemas.openxmlformats.org/drawingml/2006/main">
          <a:pPr algn="ctr"/>
          <a:r>
            <a:rPr lang="en-US" sz="3200" b="1" dirty="0">
              <a:solidFill>
                <a:schemeClr val="bg1"/>
              </a:solidFill>
            </a:rPr>
            <a:t>Dev</a:t>
          </a:r>
        </a:p>
      </cdr:txBody>
    </cdr:sp>
  </cdr:relSizeAnchor>
  <cdr:relSizeAnchor xmlns:cdr="http://schemas.openxmlformats.org/drawingml/2006/chartDrawing">
    <cdr:from>
      <cdr:x>0.39196</cdr:x>
      <cdr:y>0.6669</cdr:y>
    </cdr:from>
    <cdr:to>
      <cdr:x>0.59241</cdr:x>
      <cdr:y>0.83565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4778834" y="5420595"/>
          <a:ext cx="2443886" cy="13716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3200" b="1" dirty="0">
              <a:solidFill>
                <a:schemeClr val="bg1"/>
              </a:solidFill>
            </a:rPr>
            <a:t>Partnerships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EF8CE6-28EA-47A0-B10C-F6FAF917CE02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48A3B3-5D9B-43C2-9E32-64D4AA31B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08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48A3B3-5D9B-43C2-9E32-64D4AA31BA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29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571244" y="1600199"/>
            <a:ext cx="3238756" cy="5143145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1350" b="0" i="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4034464" y="1600200"/>
            <a:ext cx="3238756" cy="22950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135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7509580" y="1600200"/>
            <a:ext cx="3238756" cy="5143143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135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0981894" y="1584101"/>
            <a:ext cx="3238756" cy="22950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135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14466103" y="1584100"/>
            <a:ext cx="3238756" cy="5159243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135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4055453" y="4448700"/>
            <a:ext cx="3238756" cy="22950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135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10988452" y="4448700"/>
            <a:ext cx="3238756" cy="22950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135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571244" y="7315200"/>
            <a:ext cx="8420356" cy="21717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135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9334801" y="7315200"/>
            <a:ext cx="8370061" cy="21717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135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7315200" y="571500"/>
            <a:ext cx="2590800" cy="34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/>
          <a:lstStyle>
            <a:lvl1pPr marL="0" indent="0">
              <a:buNone/>
              <a:defRPr sz="135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10495756" y="571500"/>
            <a:ext cx="2590800" cy="34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/>
          <a:lstStyle>
            <a:lvl1pPr marL="0" indent="0">
              <a:buNone/>
              <a:defRPr sz="135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4"/>
          </p:nvPr>
        </p:nvSpPr>
        <p:spPr>
          <a:xfrm>
            <a:off x="14325600" y="571500"/>
            <a:ext cx="2133600" cy="34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/>
          <a:lstStyle>
            <a:lvl1pPr marL="0" indent="0">
              <a:buNone/>
              <a:defRPr sz="135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17068800" y="571500"/>
            <a:ext cx="762000" cy="34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/>
          <a:lstStyle>
            <a:lvl1pPr marL="0" indent="0">
              <a:buNone/>
              <a:defRPr sz="135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504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571244" y="1600199"/>
            <a:ext cx="3238756" cy="5143145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1350" b="0" i="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4034464" y="1600200"/>
            <a:ext cx="3238756" cy="22950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135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7509580" y="1600200"/>
            <a:ext cx="3238756" cy="5143143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135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0981894" y="1584101"/>
            <a:ext cx="3238756" cy="22950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135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14466103" y="1584100"/>
            <a:ext cx="3238756" cy="5159243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135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4055453" y="4448700"/>
            <a:ext cx="3238756" cy="22950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135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10988452" y="4448700"/>
            <a:ext cx="3238756" cy="22950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135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571244" y="7315200"/>
            <a:ext cx="8420356" cy="21717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135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9334801" y="7315200"/>
            <a:ext cx="8370061" cy="21717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135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7315200" y="571500"/>
            <a:ext cx="2590800" cy="34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/>
          <a:lstStyle>
            <a:lvl1pPr marL="0" indent="0">
              <a:buNone/>
              <a:defRPr sz="135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10495756" y="571500"/>
            <a:ext cx="2590800" cy="34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/>
          <a:lstStyle>
            <a:lvl1pPr marL="0" indent="0">
              <a:buNone/>
              <a:defRPr sz="135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4"/>
          </p:nvPr>
        </p:nvSpPr>
        <p:spPr>
          <a:xfrm>
            <a:off x="14325600" y="571500"/>
            <a:ext cx="2133600" cy="34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/>
          <a:lstStyle>
            <a:lvl1pPr marL="0" indent="0">
              <a:buNone/>
              <a:defRPr sz="135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17068800" y="571500"/>
            <a:ext cx="762000" cy="34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/>
          <a:lstStyle>
            <a:lvl1pPr marL="0" indent="0">
              <a:buNone/>
              <a:defRPr sz="135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0304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5A7438F-670F-F498-01C0-C1CDAB5CC851}"/>
              </a:ext>
            </a:extLst>
          </p:cNvPr>
          <p:cNvSpPr/>
          <p:nvPr userDrawn="1"/>
        </p:nvSpPr>
        <p:spPr>
          <a:xfrm>
            <a:off x="451338" y="1143000"/>
            <a:ext cx="17364809" cy="84582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027" name="TextBox 6">
            <a:extLst>
              <a:ext uri="{FF2B5EF4-FFF2-40B4-BE49-F238E27FC236}">
                <a16:creationId xmlns:a16="http://schemas.microsoft.com/office/drawing/2014/main" id="{FD3834CE-F4B9-378E-9A14-B702277D3AA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7200" y="457200"/>
            <a:ext cx="47478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2400" b="1">
                <a:latin typeface="Arial" charset="0"/>
                <a:cs typeface="Arial" charset="0"/>
              </a:rPr>
              <a:t>Business Model Canvas</a:t>
            </a:r>
          </a:p>
        </p:txBody>
      </p:sp>
      <p:sp>
        <p:nvSpPr>
          <p:cNvPr id="1028" name="TextBox 7">
            <a:extLst>
              <a:ext uri="{FF2B5EF4-FFF2-40B4-BE49-F238E27FC236}">
                <a16:creationId xmlns:a16="http://schemas.microsoft.com/office/drawing/2014/main" id="{A870F5D0-EE09-F653-522C-E767A82940C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127631" y="276226"/>
            <a:ext cx="25908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050" i="1">
                <a:latin typeface="Arial" charset="0"/>
                <a:cs typeface="Arial" charset="0"/>
              </a:rPr>
              <a:t>Designed for:</a:t>
            </a:r>
          </a:p>
        </p:txBody>
      </p:sp>
      <p:sp>
        <p:nvSpPr>
          <p:cNvPr id="1029" name="TextBox 8">
            <a:extLst>
              <a:ext uri="{FF2B5EF4-FFF2-40B4-BE49-F238E27FC236}">
                <a16:creationId xmlns:a16="http://schemas.microsoft.com/office/drawing/2014/main" id="{FF56A963-D94B-64BA-6EE3-6935F579A88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313378" y="271463"/>
            <a:ext cx="25908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050" i="1">
                <a:latin typeface="Arial" charset="0"/>
                <a:cs typeface="Arial" charset="0"/>
              </a:rPr>
              <a:t>Designed by:</a:t>
            </a:r>
          </a:p>
        </p:txBody>
      </p:sp>
      <p:sp>
        <p:nvSpPr>
          <p:cNvPr id="1030" name="TextBox 9">
            <a:extLst>
              <a:ext uri="{FF2B5EF4-FFF2-40B4-BE49-F238E27FC236}">
                <a16:creationId xmlns:a16="http://schemas.microsoft.com/office/drawing/2014/main" id="{31F80701-C0E1-8816-6085-D8E17A140D0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4149754" y="271462"/>
            <a:ext cx="2242039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050" i="1">
                <a:latin typeface="Arial" charset="0"/>
                <a:cs typeface="Arial" charset="0"/>
              </a:rPr>
              <a:t>Date:</a:t>
            </a:r>
          </a:p>
        </p:txBody>
      </p:sp>
      <p:sp>
        <p:nvSpPr>
          <p:cNvPr id="1031" name="TextBox 10">
            <a:extLst>
              <a:ext uri="{FF2B5EF4-FFF2-40B4-BE49-F238E27FC236}">
                <a16:creationId xmlns:a16="http://schemas.microsoft.com/office/drawing/2014/main" id="{AFA80707-3FE4-FB0B-ADAB-CAAFCD4D32F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878301" y="271463"/>
            <a:ext cx="114593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050" i="1">
                <a:latin typeface="Arial" charset="0"/>
                <a:cs typeface="Arial" charset="0"/>
              </a:rPr>
              <a:t>Version:</a:t>
            </a:r>
          </a:p>
        </p:txBody>
      </p:sp>
      <p:sp>
        <p:nvSpPr>
          <p:cNvPr id="1032" name="TextBox 11">
            <a:extLst>
              <a:ext uri="{FF2B5EF4-FFF2-40B4-BE49-F238E27FC236}">
                <a16:creationId xmlns:a16="http://schemas.microsoft.com/office/drawing/2014/main" id="{24518C62-182F-83E4-2057-AE4C18E3520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339" y="1183482"/>
            <a:ext cx="322970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500" b="1">
                <a:latin typeface="Arial" charset="0"/>
                <a:cs typeface="Arial" charset="0"/>
              </a:rPr>
              <a:t>Key Partners</a:t>
            </a:r>
          </a:p>
        </p:txBody>
      </p:sp>
      <p:sp>
        <p:nvSpPr>
          <p:cNvPr id="1033" name="TextBox 13">
            <a:extLst>
              <a:ext uri="{FF2B5EF4-FFF2-40B4-BE49-F238E27FC236}">
                <a16:creationId xmlns:a16="http://schemas.microsoft.com/office/drawing/2014/main" id="{9D328A41-EAE4-42C5-24BF-740DA72EE3F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1339" y="6858001"/>
            <a:ext cx="322970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500" b="1">
                <a:latin typeface="Arial" charset="0"/>
                <a:cs typeface="Arial" charset="0"/>
              </a:rPr>
              <a:t>Cost Structure</a:t>
            </a:r>
          </a:p>
        </p:txBody>
      </p:sp>
      <p:sp>
        <p:nvSpPr>
          <p:cNvPr id="1034" name="TextBox 14">
            <a:extLst>
              <a:ext uri="{FF2B5EF4-FFF2-40B4-BE49-F238E27FC236}">
                <a16:creationId xmlns:a16="http://schemas.microsoft.com/office/drawing/2014/main" id="{13343580-6976-6327-D518-3F67833D34D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921370" y="1183482"/>
            <a:ext cx="323263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500" b="1">
                <a:latin typeface="Arial" charset="0"/>
                <a:cs typeface="Arial" charset="0"/>
              </a:rPr>
              <a:t>Key Activities</a:t>
            </a:r>
          </a:p>
        </p:txBody>
      </p:sp>
      <p:sp>
        <p:nvSpPr>
          <p:cNvPr id="1035" name="TextBox 15">
            <a:extLst>
              <a:ext uri="{FF2B5EF4-FFF2-40B4-BE49-F238E27FC236}">
                <a16:creationId xmlns:a16="http://schemas.microsoft.com/office/drawing/2014/main" id="{B3FB48FE-2A30-FFA7-5F8B-60686545570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921370" y="3974307"/>
            <a:ext cx="323263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500" b="1">
                <a:latin typeface="Arial" charset="0"/>
                <a:cs typeface="Arial" charset="0"/>
              </a:rPr>
              <a:t>Key Resources</a:t>
            </a:r>
          </a:p>
        </p:txBody>
      </p:sp>
      <p:sp>
        <p:nvSpPr>
          <p:cNvPr id="1036" name="TextBox 16">
            <a:extLst>
              <a:ext uri="{FF2B5EF4-FFF2-40B4-BE49-F238E27FC236}">
                <a16:creationId xmlns:a16="http://schemas.microsoft.com/office/drawing/2014/main" id="{45FCB21A-DA5E-ADCD-1154-C959C2129F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32432" y="1183482"/>
            <a:ext cx="322970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500" b="1">
                <a:latin typeface="Arial" charset="0"/>
                <a:cs typeface="Arial" charset="0"/>
              </a:rPr>
              <a:t>Value Propositions</a:t>
            </a:r>
          </a:p>
        </p:txBody>
      </p:sp>
      <p:sp>
        <p:nvSpPr>
          <p:cNvPr id="1037" name="TextBox 18">
            <a:extLst>
              <a:ext uri="{FF2B5EF4-FFF2-40B4-BE49-F238E27FC236}">
                <a16:creationId xmlns:a16="http://schemas.microsoft.com/office/drawing/2014/main" id="{BF226224-D49D-850A-A509-69073A5E54D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928840" y="1173957"/>
            <a:ext cx="322970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500" b="1">
                <a:latin typeface="Arial" charset="0"/>
                <a:cs typeface="Arial" charset="0"/>
              </a:rPr>
              <a:t>Customer Relationships</a:t>
            </a:r>
          </a:p>
        </p:txBody>
      </p:sp>
      <p:sp>
        <p:nvSpPr>
          <p:cNvPr id="1038" name="TextBox 19">
            <a:extLst>
              <a:ext uri="{FF2B5EF4-FFF2-40B4-BE49-F238E27FC236}">
                <a16:creationId xmlns:a16="http://schemas.microsoft.com/office/drawing/2014/main" id="{10C90A9E-D79A-F4D1-FAB9-E1FE28B2643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928840" y="3964782"/>
            <a:ext cx="322970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500" b="1">
                <a:latin typeface="Arial" charset="0"/>
                <a:cs typeface="Arial" charset="0"/>
              </a:rPr>
              <a:t>Channels</a:t>
            </a:r>
          </a:p>
        </p:txBody>
      </p:sp>
      <p:sp>
        <p:nvSpPr>
          <p:cNvPr id="1039" name="TextBox 20">
            <a:extLst>
              <a:ext uri="{FF2B5EF4-FFF2-40B4-BE49-F238E27FC236}">
                <a16:creationId xmlns:a16="http://schemas.microsoft.com/office/drawing/2014/main" id="{DE94CC08-D708-C153-ADF7-6FD84181271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4434040" y="1183482"/>
            <a:ext cx="322970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500" b="1">
                <a:latin typeface="Arial" charset="0"/>
                <a:cs typeface="Arial" charset="0"/>
              </a:rPr>
              <a:t>Customer Segments</a:t>
            </a:r>
          </a:p>
        </p:txBody>
      </p:sp>
      <p:sp>
        <p:nvSpPr>
          <p:cNvPr id="1040" name="TextBox 22">
            <a:extLst>
              <a:ext uri="{FF2B5EF4-FFF2-40B4-BE49-F238E27FC236}">
                <a16:creationId xmlns:a16="http://schemas.microsoft.com/office/drawing/2014/main" id="{7B550E1F-14C2-F5CE-8A2A-28BE74EF161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182102" y="6858001"/>
            <a:ext cx="322970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500" b="1">
                <a:latin typeface="Arial" charset="0"/>
                <a:cs typeface="Arial" charset="0"/>
              </a:rPr>
              <a:t>Revenue Streams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7DB18E-CE2A-60D6-0BED-91F016E0730B}"/>
              </a:ext>
            </a:extLst>
          </p:cNvPr>
          <p:cNvSpPr/>
          <p:nvPr userDrawn="1"/>
        </p:nvSpPr>
        <p:spPr>
          <a:xfrm>
            <a:off x="451338" y="1143000"/>
            <a:ext cx="3470031" cy="5715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FFDAEE6-280F-4B92-FC05-72861A8CFCB7}"/>
              </a:ext>
            </a:extLst>
          </p:cNvPr>
          <p:cNvSpPr/>
          <p:nvPr userDrawn="1"/>
        </p:nvSpPr>
        <p:spPr>
          <a:xfrm>
            <a:off x="3921369" y="1140620"/>
            <a:ext cx="3472962" cy="282416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6EBB141-09FA-4E35-3259-B7427AA87782}"/>
              </a:ext>
            </a:extLst>
          </p:cNvPr>
          <p:cNvSpPr/>
          <p:nvPr userDrawn="1"/>
        </p:nvSpPr>
        <p:spPr>
          <a:xfrm>
            <a:off x="3921369" y="3964782"/>
            <a:ext cx="3472962" cy="289321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EE82C42-BF8A-9137-9AD8-D0F244C0047B}"/>
              </a:ext>
            </a:extLst>
          </p:cNvPr>
          <p:cNvSpPr/>
          <p:nvPr userDrawn="1"/>
        </p:nvSpPr>
        <p:spPr>
          <a:xfrm>
            <a:off x="7394332" y="1143000"/>
            <a:ext cx="3470031" cy="5715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E89D33E-B065-06D7-2D1A-E0668542A79B}"/>
              </a:ext>
            </a:extLst>
          </p:cNvPr>
          <p:cNvSpPr/>
          <p:nvPr userDrawn="1"/>
        </p:nvSpPr>
        <p:spPr>
          <a:xfrm>
            <a:off x="10864362" y="1143001"/>
            <a:ext cx="3470031" cy="282416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C4ED93E-2D0C-4892-8F72-02995F0DBADF}"/>
              </a:ext>
            </a:extLst>
          </p:cNvPr>
          <p:cNvSpPr/>
          <p:nvPr userDrawn="1"/>
        </p:nvSpPr>
        <p:spPr>
          <a:xfrm>
            <a:off x="10864362" y="3964782"/>
            <a:ext cx="3470031" cy="289321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D0EB182-9520-36A5-BA89-523F24A1A533}"/>
              </a:ext>
            </a:extLst>
          </p:cNvPr>
          <p:cNvSpPr/>
          <p:nvPr userDrawn="1"/>
        </p:nvSpPr>
        <p:spPr>
          <a:xfrm>
            <a:off x="14346117" y="1143000"/>
            <a:ext cx="3472961" cy="5715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43F6CB-D422-E2EA-FD12-96F66A49FD19}"/>
              </a:ext>
            </a:extLst>
          </p:cNvPr>
          <p:cNvSpPr/>
          <p:nvPr userDrawn="1"/>
        </p:nvSpPr>
        <p:spPr>
          <a:xfrm>
            <a:off x="451338" y="6869907"/>
            <a:ext cx="8701455" cy="273129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EDA5B3C-07F4-1BFB-CA56-74249575F5EA}"/>
              </a:ext>
            </a:extLst>
          </p:cNvPr>
          <p:cNvSpPr/>
          <p:nvPr userDrawn="1"/>
        </p:nvSpPr>
        <p:spPr>
          <a:xfrm>
            <a:off x="9152793" y="6869907"/>
            <a:ext cx="8663354" cy="273129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pic>
        <p:nvPicPr>
          <p:cNvPr id="1050" name="Picture 13">
            <a:extLst>
              <a:ext uri="{FF2B5EF4-FFF2-40B4-BE49-F238E27FC236}">
                <a16:creationId xmlns:a16="http://schemas.microsoft.com/office/drawing/2014/main" id="{285F4F67-1F3E-8C24-88D5-6D5B8A6968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1908" y="1059657"/>
            <a:ext cx="665286" cy="540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1" name="Picture 14">
            <a:extLst>
              <a:ext uri="{FF2B5EF4-FFF2-40B4-BE49-F238E27FC236}">
                <a16:creationId xmlns:a16="http://schemas.microsoft.com/office/drawing/2014/main" id="{7FE25191-29DF-7622-1008-371ED340F1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808" y="1066801"/>
            <a:ext cx="665284" cy="540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2" name="Picture 16">
            <a:extLst>
              <a:ext uri="{FF2B5EF4-FFF2-40B4-BE49-F238E27FC236}">
                <a16:creationId xmlns:a16="http://schemas.microsoft.com/office/drawing/2014/main" id="{E79F0089-1B3E-85A3-8469-EEACA397DAC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6339" y="1059657"/>
            <a:ext cx="665286" cy="540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3" name="Picture 17">
            <a:extLst>
              <a:ext uri="{FF2B5EF4-FFF2-40B4-BE49-F238E27FC236}">
                <a16:creationId xmlns:a16="http://schemas.microsoft.com/office/drawing/2014/main" id="{0CF49BBA-DB48-61CF-AD48-10A73138E03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1"/>
          <a:stretch>
            <a:fillRect/>
          </a:stretch>
        </p:blipFill>
        <p:spPr bwMode="auto">
          <a:xfrm>
            <a:off x="11573608" y="6743701"/>
            <a:ext cx="665284" cy="540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" name="Picture 19">
            <a:extLst>
              <a:ext uri="{FF2B5EF4-FFF2-40B4-BE49-F238E27FC236}">
                <a16:creationId xmlns:a16="http://schemas.microsoft.com/office/drawing/2014/main" id="{094175F6-E3FE-5702-EFC7-E5C5AFF54DE4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078" y="1059657"/>
            <a:ext cx="665286" cy="540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5" name="Picture 20">
            <a:extLst>
              <a:ext uri="{FF2B5EF4-FFF2-40B4-BE49-F238E27FC236}">
                <a16:creationId xmlns:a16="http://schemas.microsoft.com/office/drawing/2014/main" id="{74AD62A1-DDEF-4168-864A-E2EB2667350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55" y="1059657"/>
            <a:ext cx="665286" cy="540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6" name="Picture 21">
            <a:extLst>
              <a:ext uri="{FF2B5EF4-FFF2-40B4-BE49-F238E27FC236}">
                <a16:creationId xmlns:a16="http://schemas.microsoft.com/office/drawing/2014/main" id="{A03556D4-6FB7-545A-74BB-4C33AEEE6D3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5" r="6839"/>
          <a:stretch>
            <a:fillRect/>
          </a:stretch>
        </p:blipFill>
        <p:spPr bwMode="auto">
          <a:xfrm>
            <a:off x="2429608" y="6743701"/>
            <a:ext cx="665284" cy="540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7" name="Picture 15">
            <a:extLst>
              <a:ext uri="{FF2B5EF4-FFF2-40B4-BE49-F238E27FC236}">
                <a16:creationId xmlns:a16="http://schemas.microsoft.com/office/drawing/2014/main" id="{CD8F9D96-8BA5-17F2-A817-2048DA9AEA4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7670" y="3886201"/>
            <a:ext cx="665284" cy="540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8" name="Picture 18">
            <a:extLst>
              <a:ext uri="{FF2B5EF4-FFF2-40B4-BE49-F238E27FC236}">
                <a16:creationId xmlns:a16="http://schemas.microsoft.com/office/drawing/2014/main" id="{13A94981-5B37-2663-1B5B-AF17F41D8040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8"/>
          <a:stretch>
            <a:fillRect/>
          </a:stretch>
        </p:blipFill>
        <p:spPr bwMode="auto">
          <a:xfrm>
            <a:off x="5908431" y="3886201"/>
            <a:ext cx="665286" cy="540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/>
          <a:ea typeface="MS PGothic" pitchFamily="34" charset="-128"/>
          <a:cs typeface="Arial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itchFamily="34" charset="-128"/>
          <a:cs typeface="Arial" panose="020B0604020202020204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itchFamily="34" charset="-128"/>
          <a:cs typeface="Arial" panose="020B0604020202020204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itchFamily="34" charset="-128"/>
          <a:cs typeface="Arial" panose="020B0604020202020204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itchFamily="34" charset="-128"/>
          <a:cs typeface="Arial" panose="020B0604020202020204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/>
          <a:ea typeface="MS PGothic" pitchFamily="34" charset="-128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/>
          <a:ea typeface="MS PGothic" pitchFamily="34" charset="-128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/>
          <a:ea typeface="MS PGothic" pitchFamily="34" charset="-128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/>
          <a:ea typeface="MS PGothic" pitchFamily="34" charset="-128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/>
          <a:ea typeface="MS PGothic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gif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11" Type="http://schemas.openxmlformats.org/officeDocument/2006/relationships/image" Target="../media/image15.svg"/><Relationship Id="rId5" Type="http://schemas.openxmlformats.org/officeDocument/2006/relationships/image" Target="../media/image46.png"/><Relationship Id="rId10" Type="http://schemas.openxmlformats.org/officeDocument/2006/relationships/image" Target="../media/image12.png"/><Relationship Id="rId4" Type="http://schemas.microsoft.com/office/2007/relationships/hdphoto" Target="../media/hdphoto5.wdp"/><Relationship Id="rId9" Type="http://schemas.microsoft.com/office/2007/relationships/hdphoto" Target="../media/hdphoto7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chart" Target="../charts/chart1.xml"/><Relationship Id="rId7" Type="http://schemas.openxmlformats.org/officeDocument/2006/relationships/image" Target="../media/image19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13.svg"/><Relationship Id="rId5" Type="http://schemas.openxmlformats.org/officeDocument/2006/relationships/image" Target="../media/image51.jpeg"/><Relationship Id="rId10" Type="http://schemas.openxmlformats.org/officeDocument/2006/relationships/image" Target="../media/image12.png"/><Relationship Id="rId4" Type="http://schemas.openxmlformats.org/officeDocument/2006/relationships/image" Target="../media/image50.png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microsoft.com/office/2007/relationships/hdphoto" Target="../media/hdphoto8.wdp"/><Relationship Id="rId10" Type="http://schemas.openxmlformats.org/officeDocument/2006/relationships/image" Target="../media/image53.png"/><Relationship Id="rId4" Type="http://schemas.openxmlformats.org/officeDocument/2006/relationships/image" Target="../media/image56.png"/><Relationship Id="rId9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2.png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21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gif"/><Relationship Id="rId7" Type="http://schemas.microsoft.com/office/2007/relationships/hdphoto" Target="../media/hdphoto2.wdp"/><Relationship Id="rId12" Type="http://schemas.openxmlformats.org/officeDocument/2006/relationships/image" Target="../media/image40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2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C7C9FF">
                <a:alpha val="355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19625" y="-1671981"/>
            <a:ext cx="13131091" cy="13131091"/>
          </a:xfrm>
          <a:custGeom>
            <a:avLst/>
            <a:gdLst/>
            <a:ahLst/>
            <a:cxnLst/>
            <a:rect l="l" t="t" r="r" b="b"/>
            <a:pathLst>
              <a:path w="13131091" h="13131091">
                <a:moveTo>
                  <a:pt x="0" y="0"/>
                </a:moveTo>
                <a:lnTo>
                  <a:pt x="13131090" y="0"/>
                </a:lnTo>
                <a:lnTo>
                  <a:pt x="13131090" y="13131091"/>
                </a:lnTo>
                <a:lnTo>
                  <a:pt x="0" y="13131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2493035" y="-4375722"/>
            <a:ext cx="12102391" cy="1210239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81269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843498" y="-2726185"/>
            <a:ext cx="8803317" cy="880331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81269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53437" y="8252437"/>
            <a:ext cx="1005863" cy="1005863"/>
          </a:xfrm>
          <a:custGeom>
            <a:avLst/>
            <a:gdLst/>
            <a:ahLst/>
            <a:cxnLst/>
            <a:rect l="l" t="t" r="r" b="b"/>
            <a:pathLst>
              <a:path w="1005863" h="1005863">
                <a:moveTo>
                  <a:pt x="0" y="0"/>
                </a:moveTo>
                <a:lnTo>
                  <a:pt x="1005863" y="0"/>
                </a:lnTo>
                <a:lnTo>
                  <a:pt x="1005863" y="1005863"/>
                </a:lnTo>
                <a:lnTo>
                  <a:pt x="0" y="10058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894369" y="7983843"/>
            <a:ext cx="8168071" cy="5432955"/>
            <a:chOff x="0" y="0"/>
            <a:chExt cx="2151262" cy="143090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51262" cy="1430902"/>
            </a:xfrm>
            <a:custGeom>
              <a:avLst/>
              <a:gdLst/>
              <a:ahLst/>
              <a:cxnLst/>
              <a:rect l="l" t="t" r="r" b="b"/>
              <a:pathLst>
                <a:path w="2151262" h="1430902">
                  <a:moveTo>
                    <a:pt x="29383" y="0"/>
                  </a:moveTo>
                  <a:lnTo>
                    <a:pt x="2121879" y="0"/>
                  </a:lnTo>
                  <a:cubicBezTo>
                    <a:pt x="2129672" y="0"/>
                    <a:pt x="2137145" y="3096"/>
                    <a:pt x="2142655" y="8606"/>
                  </a:cubicBezTo>
                  <a:cubicBezTo>
                    <a:pt x="2148166" y="14116"/>
                    <a:pt x="2151262" y="21590"/>
                    <a:pt x="2151262" y="29383"/>
                  </a:cubicBezTo>
                  <a:lnTo>
                    <a:pt x="2151262" y="1401519"/>
                  </a:lnTo>
                  <a:cubicBezTo>
                    <a:pt x="2151262" y="1417747"/>
                    <a:pt x="2138107" y="1430902"/>
                    <a:pt x="2121879" y="1430902"/>
                  </a:cubicBezTo>
                  <a:lnTo>
                    <a:pt x="29383" y="1430902"/>
                  </a:lnTo>
                  <a:cubicBezTo>
                    <a:pt x="21590" y="1430902"/>
                    <a:pt x="14116" y="1427806"/>
                    <a:pt x="8606" y="1422296"/>
                  </a:cubicBezTo>
                  <a:cubicBezTo>
                    <a:pt x="3096" y="1416785"/>
                    <a:pt x="0" y="1409312"/>
                    <a:pt x="0" y="1401519"/>
                  </a:cubicBezTo>
                  <a:lnTo>
                    <a:pt x="0" y="29383"/>
                  </a:lnTo>
                  <a:cubicBezTo>
                    <a:pt x="0" y="13155"/>
                    <a:pt x="13155" y="0"/>
                    <a:pt x="29383" y="0"/>
                  </a:cubicBezTo>
                  <a:close/>
                </a:path>
              </a:pathLst>
            </a:custGeom>
            <a:solidFill>
              <a:srgbClr val="3B4D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151262" cy="14690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440834" y="679099"/>
            <a:ext cx="4385302" cy="775403"/>
            <a:chOff x="0" y="0"/>
            <a:chExt cx="1200079" cy="21219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00079" cy="212196"/>
            </a:xfrm>
            <a:custGeom>
              <a:avLst/>
              <a:gdLst/>
              <a:ahLst/>
              <a:cxnLst/>
              <a:rect l="l" t="t" r="r" b="b"/>
              <a:pathLst>
                <a:path w="1200079" h="212196">
                  <a:moveTo>
                    <a:pt x="65321" y="0"/>
                  </a:moveTo>
                  <a:lnTo>
                    <a:pt x="1134758" y="0"/>
                  </a:lnTo>
                  <a:cubicBezTo>
                    <a:pt x="1152082" y="0"/>
                    <a:pt x="1168697" y="6882"/>
                    <a:pt x="1180947" y="19132"/>
                  </a:cubicBezTo>
                  <a:cubicBezTo>
                    <a:pt x="1193197" y="31382"/>
                    <a:pt x="1200079" y="47997"/>
                    <a:pt x="1200079" y="65321"/>
                  </a:cubicBezTo>
                  <a:lnTo>
                    <a:pt x="1200079" y="146876"/>
                  </a:lnTo>
                  <a:cubicBezTo>
                    <a:pt x="1200079" y="182951"/>
                    <a:pt x="1170834" y="212196"/>
                    <a:pt x="1134758" y="212196"/>
                  </a:cubicBezTo>
                  <a:lnTo>
                    <a:pt x="65321" y="212196"/>
                  </a:lnTo>
                  <a:cubicBezTo>
                    <a:pt x="29245" y="212196"/>
                    <a:pt x="0" y="182951"/>
                    <a:pt x="0" y="146876"/>
                  </a:cubicBezTo>
                  <a:lnTo>
                    <a:pt x="0" y="65321"/>
                  </a:lnTo>
                  <a:cubicBezTo>
                    <a:pt x="0" y="29245"/>
                    <a:pt x="29245" y="0"/>
                    <a:pt x="65321" y="0"/>
                  </a:cubicBezTo>
                  <a:close/>
                </a:path>
              </a:pathLst>
            </a:custGeom>
            <a:solidFill>
              <a:srgbClr val="3B4D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200079" cy="2407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flipH="1">
            <a:off x="12440599" y="2201242"/>
            <a:ext cx="3346181" cy="6210512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441285" y="1782207"/>
            <a:ext cx="12265511" cy="2128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551"/>
              </a:lnSpc>
            </a:pPr>
            <a:r>
              <a:rPr lang="en-US" sz="11822" b="1">
                <a:solidFill>
                  <a:srgbClr val="3B4D60"/>
                </a:solidFill>
                <a:latin typeface="Poppins Bold"/>
                <a:ea typeface="Poppins Bold"/>
                <a:cs typeface="Poppins Bold"/>
                <a:sym typeface="Poppins Bold"/>
              </a:rPr>
              <a:t>CareCode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41285" y="3603584"/>
            <a:ext cx="9521707" cy="1928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91"/>
              </a:lnSpc>
            </a:pPr>
            <a:r>
              <a:rPr lang="en-US" sz="10708">
                <a:solidFill>
                  <a:srgbClr val="3B4D60"/>
                </a:solidFill>
                <a:latin typeface="Poppins"/>
                <a:ea typeface="Poppins"/>
                <a:cs typeface="Poppins"/>
                <a:sym typeface="Poppins"/>
              </a:rPr>
              <a:t>Flexi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41285" y="6280380"/>
            <a:ext cx="7621155" cy="465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68"/>
              </a:lnSpc>
            </a:pPr>
            <a:r>
              <a:rPr lang="en-US" sz="2691">
                <a:solidFill>
                  <a:srgbClr val="3B4D60"/>
                </a:solidFill>
                <a:latin typeface="Canva Sans"/>
                <a:ea typeface="Canva Sans"/>
                <a:cs typeface="Canva Sans"/>
                <a:sym typeface="Canva Sans"/>
              </a:rPr>
              <a:t>Personalized care, anytime, anywhere.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50358" y="774657"/>
            <a:ext cx="3322500" cy="474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5"/>
              </a:lnSpc>
            </a:pPr>
            <a:r>
              <a:rPr lang="en-US" sz="267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Flexi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C7C9FF">
                <a:alpha val="69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737123" y="-6973661"/>
            <a:ext cx="10764527" cy="1076452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BBBBB">
                <a:alpha val="49804"/>
              </a:srgbClr>
            </a:solidFill>
            <a:ln w="47625" cap="sq">
              <a:gradFill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C7C9FF">
                      <a:alpha val="17750"/>
                    </a:srgbClr>
                  </a:gs>
                </a:gsLst>
                <a:lin ang="27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cxnSp>
        <p:nvCxnSpPr>
          <p:cNvPr id="17" name="Straight Connector 16"/>
          <p:cNvCxnSpPr/>
          <p:nvPr/>
        </p:nvCxnSpPr>
        <p:spPr>
          <a:xfrm>
            <a:off x="9753600" y="2628900"/>
            <a:ext cx="0" cy="6400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018229" y="5905500"/>
            <a:ext cx="75453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743700" y="381000"/>
            <a:ext cx="9258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/>
              <a:t>What sets Flexi Device Apart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886200" y="572083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For 3d applications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144000" y="2171700"/>
            <a:ext cx="118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affordable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182100" y="904291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expensive</a:t>
            </a:r>
          </a:p>
        </p:txBody>
      </p:sp>
      <p:pic>
        <p:nvPicPr>
          <p:cNvPr id="35" name="Picture 4" descr="F:\Downloads\ChatGPT Image Apr 23, 2025, 07_19_21 P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1708" y="2560082"/>
            <a:ext cx="1912382" cy="191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11413574" y="4563444"/>
            <a:ext cx="64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30$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3563600" y="572083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For physical therapy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179" r="96464">
                        <a14:foregroundMark x1="45972" y1="53209" x2="45972" y2="53209"/>
                        <a14:foregroundMark x1="51866" y1="59834" x2="51866" y2="59834"/>
                        <a14:foregroundMark x1="28094" y1="58799" x2="26326" y2="58799"/>
                        <a14:foregroundMark x1="24951" y1="59213" x2="24951" y2="59213"/>
                        <a14:foregroundMark x1="57171" y1="83230" x2="57171" y2="83230"/>
                        <a14:foregroundMark x1="52259" y1="82816" x2="52259" y2="82816"/>
                        <a14:foregroundMark x1="51277" y1="82402" x2="51277" y2="82402"/>
                        <a14:foregroundMark x1="50884" y1="66874" x2="50884" y2="66874"/>
                        <a14:foregroundMark x1="50491" y1="62940" x2="50491" y2="62940"/>
                        <a14:foregroundMark x1="51277" y1="61077" x2="52652" y2="59834"/>
                        <a14:foregroundMark x1="55403" y1="57764" x2="55403" y2="57764"/>
                        <a14:foregroundMark x1="72692" y1="61698" x2="75049" y2="61698"/>
                        <a14:foregroundMark x1="77603" y1="61698" x2="79961" y2="61698"/>
                        <a14:foregroundMark x1="81336" y1="61698" x2="82122" y2="62940"/>
                        <a14:foregroundMark x1="82122" y1="64389" x2="82122" y2="64389"/>
                        <a14:foregroundMark x1="78193" y1="66253" x2="73674" y2="65839"/>
                        <a14:foregroundMark x1="72692" y1="65424" x2="70923" y2="64389"/>
                        <a14:foregroundMark x1="69548" y1="62940" x2="67387" y2="62526"/>
                        <a14:foregroundMark x1="63458" y1="62112" x2="57171" y2="62112"/>
                        <a14:foregroundMark x1="51866" y1="62112" x2="51866" y2="62112"/>
                        <a14:foregroundMark x1="25933" y1="81366" x2="25933" y2="81366"/>
                        <a14:foregroundMark x1="17878" y1="80952" x2="17878" y2="80952"/>
                        <a14:foregroundMark x1="23183" y1="76605" x2="23183" y2="76605"/>
                        <a14:foregroundMark x1="24558" y1="82402" x2="24558" y2="82402"/>
                        <a14:foregroundMark x1="85265" y1="85093" x2="83497" y2="84679"/>
                        <a14:foregroundMark x1="79371" y1="83230" x2="77210" y2="82402"/>
                        <a14:foregroundMark x1="76817" y1="78468" x2="76817" y2="78468"/>
                        <a14:foregroundMark x1="79961" y1="78054" x2="79961" y2="78054"/>
                        <a14:foregroundMark x1="82122" y1="78054" x2="82122" y2="78054"/>
                        <a14:foregroundMark x1="82515" y1="77226" x2="82515" y2="77226"/>
                        <a14:foregroundMark x1="81729" y1="80538" x2="81729" y2="82402"/>
                        <a14:foregroundMark x1="82515" y1="88820" x2="82515" y2="88820"/>
                        <a14:foregroundMark x1="51277" y1="82402" x2="51277" y2="82402"/>
                        <a14:foregroundMark x1="50491" y1="78468" x2="50491" y2="78468"/>
                        <a14:foregroundMark x1="49509" y1="78468" x2="49509" y2="78468"/>
                        <a14:foregroundMark x1="47741" y1="80952" x2="47741" y2="80952"/>
                        <a14:foregroundMark x1="48134" y1="84679" x2="48134" y2="84679"/>
                        <a14:foregroundMark x1="51277" y1="84679" x2="51277" y2="84679"/>
                        <a14:foregroundMark x1="57957" y1="83644" x2="57957" y2="83644"/>
                        <a14:foregroundMark x1="22790" y1="59834" x2="22790" y2="59834"/>
                        <a14:foregroundMark x1="21022" y1="59834" x2="19646" y2="59834"/>
                        <a14:foregroundMark x1="20629" y1="62112" x2="20629" y2="62112"/>
                        <a14:foregroundMark x1="74067" y1="58799" x2="74067" y2="58799"/>
                        <a14:foregroundMark x1="78193" y1="58799" x2="79961" y2="587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6210300"/>
            <a:ext cx="2133600" cy="2024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5181600" y="8234915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500$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211" b="96211" l="575" r="989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6496448"/>
            <a:ext cx="2660543" cy="1452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7883471" y="8050249"/>
            <a:ext cx="103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2300$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6690" y="6420047"/>
            <a:ext cx="2362200" cy="1528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11272774" y="8155856"/>
            <a:ext cx="1411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250$/month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752" y="2959398"/>
            <a:ext cx="2684282" cy="2107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6874593" y="4659289"/>
            <a:ext cx="790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35 $</a:t>
            </a:r>
          </a:p>
        </p:txBody>
      </p:sp>
      <p:sp>
        <p:nvSpPr>
          <p:cNvPr id="46" name="TextBox 17"/>
          <p:cNvSpPr txBox="1"/>
          <p:nvPr/>
        </p:nvSpPr>
        <p:spPr>
          <a:xfrm>
            <a:off x="10915449" y="952500"/>
            <a:ext cx="2063915" cy="2128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551"/>
              </a:lnSpc>
            </a:pPr>
            <a:r>
              <a:rPr lang="en-US" sz="2800" b="1">
                <a:solidFill>
                  <a:srgbClr val="3B4D60"/>
                </a:solidFill>
                <a:latin typeface="Poppins Bold"/>
                <a:ea typeface="Poppins Bold"/>
                <a:cs typeface="Poppins Bold"/>
                <a:sym typeface="Poppins Bold"/>
              </a:rPr>
              <a:t>CareCode</a:t>
            </a:r>
            <a:endParaRPr lang="en-US" sz="11822" b="1">
              <a:solidFill>
                <a:srgbClr val="3B4D6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5" name="Freeform 15">
            <a:extLst>
              <a:ext uri="{FF2B5EF4-FFF2-40B4-BE49-F238E27FC236}">
                <a16:creationId xmlns:a16="http://schemas.microsoft.com/office/drawing/2014/main" id="{5245D8D0-670D-7F71-7E8B-453775D9200F}"/>
              </a:ext>
            </a:extLst>
          </p:cNvPr>
          <p:cNvSpPr/>
          <p:nvPr/>
        </p:nvSpPr>
        <p:spPr>
          <a:xfrm>
            <a:off x="16756368" y="8755368"/>
            <a:ext cx="1005863" cy="1005863"/>
          </a:xfrm>
          <a:custGeom>
            <a:avLst/>
            <a:gdLst/>
            <a:ahLst/>
            <a:cxnLst/>
            <a:rect l="l" t="t" r="r" b="b"/>
            <a:pathLst>
              <a:path w="1005863" h="1005863">
                <a:moveTo>
                  <a:pt x="0" y="0"/>
                </a:moveTo>
                <a:lnTo>
                  <a:pt x="1005864" y="0"/>
                </a:lnTo>
                <a:lnTo>
                  <a:pt x="1005864" y="1005864"/>
                </a:lnTo>
                <a:lnTo>
                  <a:pt x="0" y="100586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873637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C7C9FF">
                <a:alpha val="69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737123" y="-6973661"/>
            <a:ext cx="10764527" cy="1076452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BBBBB">
                <a:alpha val="49804"/>
              </a:srgbClr>
            </a:solidFill>
            <a:ln w="47625" cap="sq">
              <a:gradFill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C7C9FF">
                      <a:alpha val="17750"/>
                    </a:srgbClr>
                  </a:gs>
                </a:gsLst>
                <a:lin ang="27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6743700" y="381000"/>
            <a:ext cx="9258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/>
              <a:t>What sets Flexi Device Apart</a:t>
            </a:r>
          </a:p>
        </p:txBody>
      </p:sp>
      <p:pic>
        <p:nvPicPr>
          <p:cNvPr id="3074" name="Picture 2" descr="F:\Downloads\download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9582" y="3686007"/>
            <a:ext cx="4572000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F:\Downloads\download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790532"/>
            <a:ext cx="6397782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F:\Downloads\download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982" y="3000207"/>
            <a:ext cx="6397782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F:\Downloads\download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829132"/>
            <a:ext cx="6397782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F:\Downloads\download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391" y="5829132"/>
            <a:ext cx="5054851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F:\Downloads\download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0582" y="1790532"/>
            <a:ext cx="4572000" cy="230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43900" y="2552700"/>
            <a:ext cx="305101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>
                <a:solidFill>
                  <a:schemeClr val="accent5">
                    <a:lumMod val="75000"/>
                  </a:schemeClr>
                </a:solidFill>
              </a:rPr>
              <a:t>9/10</a:t>
            </a:r>
            <a:endParaRPr lang="en-US" sz="3200" b="1">
              <a:solidFill>
                <a:schemeClr val="accent5">
                  <a:lumMod val="75000"/>
                </a:schemeClr>
              </a:solidFill>
            </a:endParaRPr>
          </a:p>
          <a:p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165818" y="3854238"/>
            <a:ext cx="540718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accent5">
                    <a:lumMod val="75000"/>
                  </a:schemeClr>
                </a:solidFill>
              </a:rPr>
              <a:t>Usability</a:t>
            </a:r>
            <a:endParaRPr lang="en-US" sz="3200" b="1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6" name="Freeform 15">
            <a:extLst>
              <a:ext uri="{FF2B5EF4-FFF2-40B4-BE49-F238E27FC236}">
                <a16:creationId xmlns:a16="http://schemas.microsoft.com/office/drawing/2014/main" id="{C93F652F-8019-F479-6F85-7F4E85BDB7EB}"/>
              </a:ext>
            </a:extLst>
          </p:cNvPr>
          <p:cNvSpPr/>
          <p:nvPr/>
        </p:nvSpPr>
        <p:spPr>
          <a:xfrm>
            <a:off x="16756368" y="8755368"/>
            <a:ext cx="1005863" cy="1005863"/>
          </a:xfrm>
          <a:custGeom>
            <a:avLst/>
            <a:gdLst/>
            <a:ahLst/>
            <a:cxnLst/>
            <a:rect l="l" t="t" r="r" b="b"/>
            <a:pathLst>
              <a:path w="1005863" h="1005863">
                <a:moveTo>
                  <a:pt x="0" y="0"/>
                </a:moveTo>
                <a:lnTo>
                  <a:pt x="1005864" y="0"/>
                </a:lnTo>
                <a:lnTo>
                  <a:pt x="1005864" y="1005864"/>
                </a:lnTo>
                <a:lnTo>
                  <a:pt x="0" y="10058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1496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C7C9FF">
                <a:alpha val="69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artnerShips"/>
          <p:cNvSpPr/>
          <p:nvPr/>
        </p:nvSpPr>
        <p:spPr>
          <a:xfrm>
            <a:off x="-12700" y="-190500"/>
            <a:ext cx="20281900" cy="10845800"/>
          </a:xfrm>
          <a:prstGeom prst="rect">
            <a:avLst/>
          </a:prstGeom>
          <a:solidFill>
            <a:srgbClr val="AABAD7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ValidationR"/>
          <p:cNvSpPr/>
          <p:nvPr/>
        </p:nvSpPr>
        <p:spPr>
          <a:xfrm>
            <a:off x="0" y="-190500"/>
            <a:ext cx="20269200" cy="1066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roductDev"/>
          <p:cNvSpPr/>
          <p:nvPr/>
        </p:nvSpPr>
        <p:spPr>
          <a:xfrm>
            <a:off x="-152400" y="-342900"/>
            <a:ext cx="20497800" cy="10998200"/>
          </a:xfrm>
          <a:prstGeom prst="rect">
            <a:avLst/>
          </a:prstGeom>
          <a:solidFill>
            <a:srgbClr val="40699C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004873" y="419100"/>
            <a:ext cx="4990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/>
              <a:t>Things We Do</a:t>
            </a:r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17684806"/>
              </p:ext>
            </p:extLst>
          </p:nvPr>
        </p:nvGraphicFramePr>
        <p:xfrm>
          <a:off x="3048000" y="1079500"/>
          <a:ext cx="12192000" cy="81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2" name="Picture 8" descr="F:\Downloads\image-Photoroo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8" b="4705"/>
          <a:stretch/>
        </p:blipFill>
        <p:spPr bwMode="auto">
          <a:xfrm>
            <a:off x="6601460" y="8533493"/>
            <a:ext cx="2450749" cy="186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F:\Downloads\WhatsApp Image 2025-04-21 at 8.49.05 PM.jpe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540"/>
          <a:stretch/>
        </p:blipFill>
        <p:spPr bwMode="auto">
          <a:xfrm>
            <a:off x="2819400" y="721403"/>
            <a:ext cx="2808513" cy="319645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1" name="Freeform 12"/>
          <p:cNvSpPr/>
          <p:nvPr/>
        </p:nvSpPr>
        <p:spPr>
          <a:xfrm>
            <a:off x="12573000" y="696917"/>
            <a:ext cx="2742562" cy="5261002"/>
          </a:xfrm>
          <a:custGeom>
            <a:avLst/>
            <a:gdLst/>
            <a:ahLst/>
            <a:cxnLst/>
            <a:rect l="l" t="t" r="r" b="b"/>
            <a:pathLst>
              <a:path w="2742562" h="5261002">
                <a:moveTo>
                  <a:pt x="0" y="0"/>
                </a:moveTo>
                <a:lnTo>
                  <a:pt x="2742562" y="0"/>
                </a:lnTo>
                <a:lnTo>
                  <a:pt x="2742562" y="5261002"/>
                </a:lnTo>
                <a:lnTo>
                  <a:pt x="0" y="52610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98" r="-2298" b="-1148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16"/>
          <p:cNvSpPr/>
          <p:nvPr/>
        </p:nvSpPr>
        <p:spPr>
          <a:xfrm>
            <a:off x="15468600" y="798815"/>
            <a:ext cx="2767374" cy="5159104"/>
          </a:xfrm>
          <a:custGeom>
            <a:avLst/>
            <a:gdLst/>
            <a:ahLst/>
            <a:cxnLst/>
            <a:rect l="l" t="t" r="r" b="b"/>
            <a:pathLst>
              <a:path w="2767374" h="5159104">
                <a:moveTo>
                  <a:pt x="0" y="0"/>
                </a:moveTo>
                <a:lnTo>
                  <a:pt x="2767374" y="0"/>
                </a:lnTo>
                <a:lnTo>
                  <a:pt x="2767374" y="5159105"/>
                </a:lnTo>
                <a:lnTo>
                  <a:pt x="0" y="51591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111391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0" name="Picture 4" descr="F:\Downloads\ChatGPT Image Apr 23, 2025, 07_19_21 PM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3543300"/>
            <a:ext cx="2797753" cy="2797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7010400" y="419100"/>
            <a:ext cx="4990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chemeClr val="bg1"/>
                </a:solidFill>
              </a:rPr>
              <a:t>Things We Do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C10128-0148-48F5-34FD-5BBCD32C1473}"/>
              </a:ext>
            </a:extLst>
          </p:cNvPr>
          <p:cNvSpPr txBox="1"/>
          <p:nvPr/>
        </p:nvSpPr>
        <p:spPr>
          <a:xfrm>
            <a:off x="4965492" y="5069386"/>
            <a:ext cx="10260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6E7190-7156-FEAE-C95E-F7783E8391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8330" y="4575037"/>
            <a:ext cx="2808513" cy="32642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2" name="Freeform 15">
            <a:extLst>
              <a:ext uri="{FF2B5EF4-FFF2-40B4-BE49-F238E27FC236}">
                <a16:creationId xmlns:a16="http://schemas.microsoft.com/office/drawing/2014/main" id="{2571DE26-1735-4608-6BBB-8ED339094B5A}"/>
              </a:ext>
            </a:extLst>
          </p:cNvPr>
          <p:cNvSpPr/>
          <p:nvPr/>
        </p:nvSpPr>
        <p:spPr>
          <a:xfrm>
            <a:off x="18941074" y="9023889"/>
            <a:ext cx="1005863" cy="1005863"/>
          </a:xfrm>
          <a:custGeom>
            <a:avLst/>
            <a:gdLst/>
            <a:ahLst/>
            <a:cxnLst/>
            <a:rect l="l" t="t" r="r" b="b"/>
            <a:pathLst>
              <a:path w="1005863" h="1005863">
                <a:moveTo>
                  <a:pt x="0" y="0"/>
                </a:moveTo>
                <a:lnTo>
                  <a:pt x="1005864" y="0"/>
                </a:lnTo>
                <a:lnTo>
                  <a:pt x="1005864" y="1005864"/>
                </a:lnTo>
                <a:lnTo>
                  <a:pt x="0" y="100586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Picture 2" descr="A logo with a person in the middle&#10;&#10;AI-generated content may be incorrect.">
            <a:extLst>
              <a:ext uri="{FF2B5EF4-FFF2-40B4-BE49-F238E27FC236}">
                <a16:creationId xmlns:a16="http://schemas.microsoft.com/office/drawing/2014/main" id="{D77762A9-14F6-C9D8-486E-B2C8EBBA7C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77371" y="8201895"/>
            <a:ext cx="3047191" cy="265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211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8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C7C9FF">
                <a:alpha val="69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953000" y="-8191500"/>
            <a:ext cx="10764527" cy="1076452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BBBBB">
                <a:alpha val="49804"/>
              </a:srgbClr>
            </a:solidFill>
            <a:ln w="47625" cap="sq">
              <a:gradFill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C7C9FF">
                      <a:alpha val="17750"/>
                    </a:srgbClr>
                  </a:gs>
                </a:gsLst>
                <a:lin ang="27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004873" y="419100"/>
            <a:ext cx="4990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/>
              <a:t>Our Advisors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476500"/>
            <a:ext cx="3695700" cy="374109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527" y="2431041"/>
            <a:ext cx="3688443" cy="37865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3" name="Picture 5" descr="F:\th (4).jfif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100000" l="3828" r="894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2476500"/>
            <a:ext cx="3655786" cy="38481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14011275" y="915953"/>
            <a:ext cx="4006986" cy="1657074"/>
            <a:chOff x="14173200" y="3095508"/>
            <a:chExt cx="4006986" cy="1657074"/>
          </a:xfrm>
        </p:grpSpPr>
        <p:pic>
          <p:nvPicPr>
            <p:cNvPr id="2054" name="Picture 6" descr="F:\cropped-Picture1-1-300x9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73200" y="3095508"/>
              <a:ext cx="4006986" cy="1228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5635514" y="4352472"/>
              <a:ext cx="2209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accent6"/>
                  </a:solidFill>
                </a:rPr>
                <a:t>Support Protocol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114550" y="6580517"/>
            <a:ext cx="29718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Dr. Mohammed Ali Atiea</a:t>
            </a:r>
          </a:p>
          <a:p>
            <a:r>
              <a:rPr lang="en-US"/>
              <a:t>professor at the Faculty of Computer Science , Suez University , Director of Suez Huawei Academy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69848" y="6547956"/>
            <a:ext cx="2971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Dr.Khaled Badawy</a:t>
            </a:r>
          </a:p>
          <a:p>
            <a:r>
              <a:rPr lang="en-US"/>
              <a:t>Director of El-Safwa Physiotherapy Centers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247993" y="6547955"/>
            <a:ext cx="29718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Dr. Mohey</a:t>
            </a:r>
          </a:p>
          <a:p>
            <a:r>
              <a:rPr lang="en-US"/>
              <a:t>professor at the Faculty of Physical Education, Suez University</a:t>
            </a:r>
          </a:p>
        </p:txBody>
      </p:sp>
      <p:pic>
        <p:nvPicPr>
          <p:cNvPr id="2056" name="Picture 8" descr="F:\Downloads\image-Photoroom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8" b="4705"/>
          <a:stretch/>
        </p:blipFill>
        <p:spPr bwMode="auto">
          <a:xfrm>
            <a:off x="14045064" y="2705100"/>
            <a:ext cx="3488911" cy="265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15">
            <a:extLst>
              <a:ext uri="{FF2B5EF4-FFF2-40B4-BE49-F238E27FC236}">
                <a16:creationId xmlns:a16="http://schemas.microsoft.com/office/drawing/2014/main" id="{FD076988-7565-71EB-AE90-AA3F474B0F1A}"/>
              </a:ext>
            </a:extLst>
          </p:cNvPr>
          <p:cNvSpPr/>
          <p:nvPr/>
        </p:nvSpPr>
        <p:spPr>
          <a:xfrm>
            <a:off x="16756368" y="8755368"/>
            <a:ext cx="1005863" cy="1005863"/>
          </a:xfrm>
          <a:custGeom>
            <a:avLst/>
            <a:gdLst/>
            <a:ahLst/>
            <a:cxnLst/>
            <a:rect l="l" t="t" r="r" b="b"/>
            <a:pathLst>
              <a:path w="1005863" h="1005863">
                <a:moveTo>
                  <a:pt x="0" y="0"/>
                </a:moveTo>
                <a:lnTo>
                  <a:pt x="1005864" y="0"/>
                </a:lnTo>
                <a:lnTo>
                  <a:pt x="1005864" y="1005864"/>
                </a:lnTo>
                <a:lnTo>
                  <a:pt x="0" y="10058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8BF6EC-9A48-0737-E937-34CF695BBB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65924" y="5549109"/>
            <a:ext cx="3047191" cy="265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23348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C7C9FF">
                <a:alpha val="69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420489252"/>
              </p:ext>
            </p:extLst>
          </p:nvPr>
        </p:nvGraphicFramePr>
        <p:xfrm>
          <a:off x="-228600" y="1638300"/>
          <a:ext cx="10668000" cy="734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143000" y="3695700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Regulatory</a:t>
            </a:r>
          </a:p>
          <a:p>
            <a:pPr algn="ctr"/>
            <a:r>
              <a:rPr lang="en-US"/>
              <a:t>20%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505200" y="2197267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Other</a:t>
            </a:r>
          </a:p>
          <a:p>
            <a:r>
              <a:rPr lang="en-US"/>
              <a:t>5%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419600" y="1874102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Legal</a:t>
            </a:r>
          </a:p>
          <a:p>
            <a:r>
              <a:rPr lang="en-US"/>
              <a:t>5%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848600" y="4850368"/>
            <a:ext cx="60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R&amp;D</a:t>
            </a:r>
          </a:p>
          <a:p>
            <a:pPr algn="ctr"/>
            <a:r>
              <a:rPr lang="en-US"/>
              <a:t>55%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00200" y="7124700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Manufacturing</a:t>
            </a:r>
          </a:p>
          <a:p>
            <a:pPr algn="ctr"/>
            <a:r>
              <a:rPr lang="en-US"/>
              <a:t>15%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654073" y="495300"/>
            <a:ext cx="60243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/>
              <a:t>Goals – </a:t>
            </a:r>
          </a:p>
          <a:p>
            <a:r>
              <a:rPr lang="en-US" sz="5400" b="1">
                <a:solidFill>
                  <a:schemeClr val="accent5"/>
                </a:solidFill>
              </a:rPr>
              <a:t>$1M total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734800" y="2653016"/>
            <a:ext cx="6172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/>
              <a:t>Data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/>
              <a:t>Training AI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/>
              <a:t>EDA clearance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/>
              <a:t>Manufacturing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/>
              <a:t>Clinical Trials &amp; publications</a:t>
            </a:r>
          </a:p>
        </p:txBody>
      </p:sp>
      <p:grpSp>
        <p:nvGrpSpPr>
          <p:cNvPr id="37" name="Group 2"/>
          <p:cNvGrpSpPr/>
          <p:nvPr/>
        </p:nvGrpSpPr>
        <p:grpSpPr>
          <a:xfrm>
            <a:off x="-4953000" y="-8191500"/>
            <a:ext cx="10764527" cy="10764527"/>
            <a:chOff x="0" y="0"/>
            <a:chExt cx="812800" cy="812800"/>
          </a:xfrm>
        </p:grpSpPr>
        <p:sp>
          <p:nvSpPr>
            <p:cNvPr id="38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BBBBB">
                <a:alpha val="49804"/>
              </a:srgbClr>
            </a:solidFill>
            <a:ln w="47625" cap="sq">
              <a:gradFill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C7C9FF">
                      <a:alpha val="17750"/>
                    </a:srgbClr>
                  </a:gs>
                </a:gsLst>
                <a:lin ang="27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aphicFrame>
        <p:nvGraphicFramePr>
          <p:cNvPr id="40" name="Chart 39"/>
          <p:cNvGraphicFramePr/>
          <p:nvPr>
            <p:extLst>
              <p:ext uri="{D42A27DB-BD31-4B8C-83A1-F6EECF244321}">
                <p14:modId xmlns:p14="http://schemas.microsoft.com/office/powerpoint/2010/main" val="1334054268"/>
              </p:ext>
            </p:extLst>
          </p:nvPr>
        </p:nvGraphicFramePr>
        <p:xfrm>
          <a:off x="-152400" y="1565376"/>
          <a:ext cx="10668000" cy="734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028" name="Picture 4" descr="F:\Downloads\th__5_-removebg-previe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591" y="4125783"/>
            <a:ext cx="257175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D49D72-0475-C552-C035-618C6984939D}"/>
              </a:ext>
            </a:extLst>
          </p:cNvPr>
          <p:cNvSpPr txBox="1"/>
          <p:nvPr/>
        </p:nvSpPr>
        <p:spPr>
          <a:xfrm>
            <a:off x="850692" y="857150"/>
            <a:ext cx="11624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6" name="Freeform 15">
            <a:extLst>
              <a:ext uri="{FF2B5EF4-FFF2-40B4-BE49-F238E27FC236}">
                <a16:creationId xmlns:a16="http://schemas.microsoft.com/office/drawing/2014/main" id="{7D504F9B-0CD0-6B4E-1B12-09534E970407}"/>
              </a:ext>
            </a:extLst>
          </p:cNvPr>
          <p:cNvSpPr/>
          <p:nvPr/>
        </p:nvSpPr>
        <p:spPr>
          <a:xfrm>
            <a:off x="16756368" y="8755368"/>
            <a:ext cx="1005863" cy="1005863"/>
          </a:xfrm>
          <a:custGeom>
            <a:avLst/>
            <a:gdLst/>
            <a:ahLst/>
            <a:cxnLst/>
            <a:rect l="l" t="t" r="r" b="b"/>
            <a:pathLst>
              <a:path w="1005863" h="1005863">
                <a:moveTo>
                  <a:pt x="0" y="0"/>
                </a:moveTo>
                <a:lnTo>
                  <a:pt x="1005864" y="0"/>
                </a:lnTo>
                <a:lnTo>
                  <a:pt x="1005864" y="1005864"/>
                </a:lnTo>
                <a:lnTo>
                  <a:pt x="0" y="10058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9039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0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4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0834" y="679099"/>
            <a:ext cx="4385302" cy="775403"/>
            <a:chOff x="0" y="0"/>
            <a:chExt cx="1200079" cy="2121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00079" cy="212196"/>
            </a:xfrm>
            <a:custGeom>
              <a:avLst/>
              <a:gdLst/>
              <a:ahLst/>
              <a:cxnLst/>
              <a:rect l="l" t="t" r="r" b="b"/>
              <a:pathLst>
                <a:path w="1200079" h="212196">
                  <a:moveTo>
                    <a:pt x="65321" y="0"/>
                  </a:moveTo>
                  <a:lnTo>
                    <a:pt x="1134758" y="0"/>
                  </a:lnTo>
                  <a:cubicBezTo>
                    <a:pt x="1152082" y="0"/>
                    <a:pt x="1168697" y="6882"/>
                    <a:pt x="1180947" y="19132"/>
                  </a:cubicBezTo>
                  <a:cubicBezTo>
                    <a:pt x="1193197" y="31382"/>
                    <a:pt x="1200079" y="47997"/>
                    <a:pt x="1200079" y="65321"/>
                  </a:cubicBezTo>
                  <a:lnTo>
                    <a:pt x="1200079" y="146876"/>
                  </a:lnTo>
                  <a:cubicBezTo>
                    <a:pt x="1200079" y="182951"/>
                    <a:pt x="1170834" y="212196"/>
                    <a:pt x="1134758" y="212196"/>
                  </a:cubicBezTo>
                  <a:lnTo>
                    <a:pt x="65321" y="212196"/>
                  </a:lnTo>
                  <a:cubicBezTo>
                    <a:pt x="29245" y="212196"/>
                    <a:pt x="0" y="182951"/>
                    <a:pt x="0" y="146876"/>
                  </a:cubicBezTo>
                  <a:lnTo>
                    <a:pt x="0" y="65321"/>
                  </a:lnTo>
                  <a:cubicBezTo>
                    <a:pt x="0" y="29245"/>
                    <a:pt x="29245" y="0"/>
                    <a:pt x="6532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C7C9FF">
                    <a:alpha val="69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200079" cy="2407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018629" y="3280611"/>
            <a:ext cx="13443414" cy="1344341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C7C9FF">
                    <a:alpha val="69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4591298"/>
            <a:ext cx="3284979" cy="6096922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13939" y="774657"/>
            <a:ext cx="795338" cy="474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5"/>
              </a:lnSpc>
            </a:pPr>
            <a:r>
              <a:rPr lang="en-US" sz="2675" b="1">
                <a:solidFill>
                  <a:srgbClr val="3B4D60"/>
                </a:solidFill>
                <a:latin typeface="Poppins Bold"/>
                <a:ea typeface="Poppins Bold"/>
                <a:cs typeface="Poppins Bold"/>
                <a:sym typeface="Poppins Bold"/>
              </a:rPr>
              <a:t>Flexi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033833" y="1580229"/>
            <a:ext cx="5222552" cy="1524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89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Finally;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76029" y="4097449"/>
            <a:ext cx="9129660" cy="2758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78"/>
              </a:lnSpc>
            </a:pPr>
            <a:r>
              <a:rPr lang="en-US" sz="3913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Our goal is to improve the quality of healthy life as a whole, because every person deserves to live with health, comfort, and self-confidence.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253437" y="8252437"/>
            <a:ext cx="1005863" cy="1005863"/>
          </a:xfrm>
          <a:custGeom>
            <a:avLst/>
            <a:gdLst/>
            <a:ahLst/>
            <a:cxnLst/>
            <a:rect l="l" t="t" r="r" b="b"/>
            <a:pathLst>
              <a:path w="1005863" h="1005863">
                <a:moveTo>
                  <a:pt x="0" y="0"/>
                </a:moveTo>
                <a:lnTo>
                  <a:pt x="1005863" y="0"/>
                </a:lnTo>
                <a:lnTo>
                  <a:pt x="1005863" y="1005863"/>
                </a:lnTo>
                <a:lnTo>
                  <a:pt x="0" y="10058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4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72623" y="-2756870"/>
            <a:ext cx="15411352" cy="15411352"/>
          </a:xfrm>
          <a:custGeom>
            <a:avLst/>
            <a:gdLst/>
            <a:ahLst/>
            <a:cxnLst/>
            <a:rect l="l" t="t" r="r" b="b"/>
            <a:pathLst>
              <a:path w="15411352" h="15411352">
                <a:moveTo>
                  <a:pt x="0" y="0"/>
                </a:moveTo>
                <a:lnTo>
                  <a:pt x="15411352" y="0"/>
                </a:lnTo>
                <a:lnTo>
                  <a:pt x="15411352" y="15411352"/>
                </a:lnTo>
                <a:lnTo>
                  <a:pt x="0" y="154113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3153041" y="-5621027"/>
            <a:ext cx="10764527" cy="1076452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BBBBB">
                <a:alpha val="49804"/>
              </a:srgbClr>
            </a:solidFill>
            <a:ln w="47625" cap="sq">
              <a:gradFill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C7C9FF">
                      <a:alpha val="17750"/>
                    </a:srgbClr>
                  </a:gs>
                </a:gsLst>
                <a:lin ang="27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846538" y="-5621027"/>
            <a:ext cx="9531646" cy="953164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4D60">
                <a:alpha val="49804"/>
              </a:srgbClr>
            </a:solidFill>
            <a:ln w="47625" cap="sq">
              <a:gradFill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C7C9FF">
                      <a:alpha val="17750"/>
                    </a:srgbClr>
                  </a:gs>
                </a:gsLst>
                <a:lin ang="27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255065" y="5619830"/>
            <a:ext cx="10399065" cy="1039906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4D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440834" y="679099"/>
            <a:ext cx="4385302" cy="775403"/>
            <a:chOff x="0" y="0"/>
            <a:chExt cx="1200079" cy="21219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00079" cy="212196"/>
            </a:xfrm>
            <a:custGeom>
              <a:avLst/>
              <a:gdLst/>
              <a:ahLst/>
              <a:cxnLst/>
              <a:rect l="l" t="t" r="r" b="b"/>
              <a:pathLst>
                <a:path w="1200079" h="212196">
                  <a:moveTo>
                    <a:pt x="65321" y="0"/>
                  </a:moveTo>
                  <a:lnTo>
                    <a:pt x="1134758" y="0"/>
                  </a:lnTo>
                  <a:cubicBezTo>
                    <a:pt x="1152082" y="0"/>
                    <a:pt x="1168697" y="6882"/>
                    <a:pt x="1180947" y="19132"/>
                  </a:cubicBezTo>
                  <a:cubicBezTo>
                    <a:pt x="1193197" y="31382"/>
                    <a:pt x="1200079" y="47997"/>
                    <a:pt x="1200079" y="65321"/>
                  </a:cubicBezTo>
                  <a:lnTo>
                    <a:pt x="1200079" y="146876"/>
                  </a:lnTo>
                  <a:cubicBezTo>
                    <a:pt x="1200079" y="182951"/>
                    <a:pt x="1170834" y="212196"/>
                    <a:pt x="1134758" y="212196"/>
                  </a:cubicBezTo>
                  <a:lnTo>
                    <a:pt x="65321" y="212196"/>
                  </a:lnTo>
                  <a:cubicBezTo>
                    <a:pt x="29245" y="212196"/>
                    <a:pt x="0" y="182951"/>
                    <a:pt x="0" y="146876"/>
                  </a:cubicBezTo>
                  <a:lnTo>
                    <a:pt x="0" y="65321"/>
                  </a:lnTo>
                  <a:cubicBezTo>
                    <a:pt x="0" y="29245"/>
                    <a:pt x="29245" y="0"/>
                    <a:pt x="6532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C7C9FF">
                    <a:alpha val="69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200079" cy="2407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3123194" y="3653033"/>
            <a:ext cx="4814544" cy="4895079"/>
          </a:xfrm>
          <a:custGeom>
            <a:avLst/>
            <a:gdLst/>
            <a:ahLst/>
            <a:cxnLst/>
            <a:rect l="l" t="t" r="r" b="b"/>
            <a:pathLst>
              <a:path w="4814544" h="4895079">
                <a:moveTo>
                  <a:pt x="0" y="0"/>
                </a:moveTo>
                <a:lnTo>
                  <a:pt x="4814544" y="0"/>
                </a:lnTo>
                <a:lnTo>
                  <a:pt x="4814544" y="4895080"/>
                </a:lnTo>
                <a:lnTo>
                  <a:pt x="0" y="4895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801" t="-13358" r="-21404" b="-1470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7911261" y="3653033"/>
            <a:ext cx="4939211" cy="4895079"/>
          </a:xfrm>
          <a:custGeom>
            <a:avLst/>
            <a:gdLst/>
            <a:ahLst/>
            <a:cxnLst/>
            <a:rect l="l" t="t" r="r" b="b"/>
            <a:pathLst>
              <a:path w="4939211" h="4895079">
                <a:moveTo>
                  <a:pt x="0" y="0"/>
                </a:moveTo>
                <a:lnTo>
                  <a:pt x="4939211" y="0"/>
                </a:lnTo>
                <a:lnTo>
                  <a:pt x="4939211" y="4895080"/>
                </a:lnTo>
                <a:lnTo>
                  <a:pt x="0" y="48950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169" r="-13735" b="-29058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7911261" y="109150"/>
            <a:ext cx="12312473" cy="261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217"/>
              </a:lnSpc>
            </a:pPr>
            <a:r>
              <a:rPr lang="en-US" sz="1444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Thank You!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50358" y="774657"/>
            <a:ext cx="3322500" cy="474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5"/>
              </a:lnSpc>
            </a:pPr>
            <a:r>
              <a:rPr lang="en-US" sz="2675" b="1">
                <a:solidFill>
                  <a:srgbClr val="3B4D60"/>
                </a:solidFill>
                <a:latin typeface="Poppins Bold"/>
                <a:ea typeface="Poppins Bold"/>
                <a:cs typeface="Poppins Bold"/>
                <a:sym typeface="Poppins Bold"/>
              </a:rPr>
              <a:t>Flexi</a:t>
            </a:r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4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48119" y="1787204"/>
            <a:ext cx="15420715" cy="1542071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gradFill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C7C9FF">
                      <a:alpha val="17750"/>
                    </a:srgbClr>
                  </a:gs>
                </a:gsLst>
                <a:lin ang="27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710851" y="2034563"/>
            <a:ext cx="14265264" cy="14094659"/>
            <a:chOff x="0" y="0"/>
            <a:chExt cx="812800" cy="8030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03079"/>
            </a:xfrm>
            <a:custGeom>
              <a:avLst/>
              <a:gdLst/>
              <a:ahLst/>
              <a:cxnLst/>
              <a:rect l="l" t="t" r="r" b="b"/>
              <a:pathLst>
                <a:path w="812800" h="803079">
                  <a:moveTo>
                    <a:pt x="406400" y="0"/>
                  </a:moveTo>
                  <a:cubicBezTo>
                    <a:pt x="181951" y="0"/>
                    <a:pt x="0" y="179775"/>
                    <a:pt x="0" y="401540"/>
                  </a:cubicBezTo>
                  <a:cubicBezTo>
                    <a:pt x="0" y="623304"/>
                    <a:pt x="181951" y="803079"/>
                    <a:pt x="406400" y="803079"/>
                  </a:cubicBezTo>
                  <a:cubicBezTo>
                    <a:pt x="630849" y="803079"/>
                    <a:pt x="812800" y="623304"/>
                    <a:pt x="812800" y="401540"/>
                  </a:cubicBezTo>
                  <a:cubicBezTo>
                    <a:pt x="812800" y="179775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C7C9FF">
                    <a:alpha val="69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7189"/>
              <a:ext cx="660400" cy="690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253437" y="8252437"/>
            <a:ext cx="1005863" cy="1005863"/>
          </a:xfrm>
          <a:custGeom>
            <a:avLst/>
            <a:gdLst/>
            <a:ahLst/>
            <a:cxnLst/>
            <a:rect l="l" t="t" r="r" b="b"/>
            <a:pathLst>
              <a:path w="1005863" h="1005863">
                <a:moveTo>
                  <a:pt x="0" y="0"/>
                </a:moveTo>
                <a:lnTo>
                  <a:pt x="1005863" y="0"/>
                </a:lnTo>
                <a:lnTo>
                  <a:pt x="1005863" y="1005863"/>
                </a:lnTo>
                <a:lnTo>
                  <a:pt x="0" y="10058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-440834" y="679099"/>
            <a:ext cx="4385302" cy="775403"/>
            <a:chOff x="0" y="0"/>
            <a:chExt cx="1200079" cy="21219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00079" cy="212196"/>
            </a:xfrm>
            <a:custGeom>
              <a:avLst/>
              <a:gdLst/>
              <a:ahLst/>
              <a:cxnLst/>
              <a:rect l="l" t="t" r="r" b="b"/>
              <a:pathLst>
                <a:path w="1200079" h="212196">
                  <a:moveTo>
                    <a:pt x="65321" y="0"/>
                  </a:moveTo>
                  <a:lnTo>
                    <a:pt x="1134758" y="0"/>
                  </a:lnTo>
                  <a:cubicBezTo>
                    <a:pt x="1152082" y="0"/>
                    <a:pt x="1168697" y="6882"/>
                    <a:pt x="1180947" y="19132"/>
                  </a:cubicBezTo>
                  <a:cubicBezTo>
                    <a:pt x="1193197" y="31382"/>
                    <a:pt x="1200079" y="47997"/>
                    <a:pt x="1200079" y="65321"/>
                  </a:cubicBezTo>
                  <a:lnTo>
                    <a:pt x="1200079" y="146876"/>
                  </a:lnTo>
                  <a:cubicBezTo>
                    <a:pt x="1200079" y="182951"/>
                    <a:pt x="1170834" y="212196"/>
                    <a:pt x="1134758" y="212196"/>
                  </a:cubicBezTo>
                  <a:lnTo>
                    <a:pt x="65321" y="212196"/>
                  </a:lnTo>
                  <a:cubicBezTo>
                    <a:pt x="29245" y="212196"/>
                    <a:pt x="0" y="182951"/>
                    <a:pt x="0" y="146876"/>
                  </a:cubicBezTo>
                  <a:lnTo>
                    <a:pt x="0" y="65321"/>
                  </a:lnTo>
                  <a:cubicBezTo>
                    <a:pt x="0" y="29245"/>
                    <a:pt x="29245" y="0"/>
                    <a:pt x="6532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C7C9FF">
                    <a:alpha val="69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200079" cy="2407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1239701" y="3881362"/>
            <a:ext cx="4206144" cy="4206144"/>
          </a:xfrm>
          <a:custGeom>
            <a:avLst/>
            <a:gdLst/>
            <a:ahLst/>
            <a:cxnLst/>
            <a:rect l="l" t="t" r="r" b="b"/>
            <a:pathLst>
              <a:path w="4206144" h="4206144">
                <a:moveTo>
                  <a:pt x="0" y="0"/>
                </a:moveTo>
                <a:lnTo>
                  <a:pt x="4206144" y="0"/>
                </a:lnTo>
                <a:lnTo>
                  <a:pt x="4206144" y="4206144"/>
                </a:lnTo>
                <a:lnTo>
                  <a:pt x="0" y="42061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350358" y="774657"/>
            <a:ext cx="3322500" cy="474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5"/>
              </a:lnSpc>
            </a:pPr>
            <a:r>
              <a:rPr lang="en-US" sz="2675" b="1">
                <a:solidFill>
                  <a:srgbClr val="3B4D60"/>
                </a:solidFill>
                <a:latin typeface="Poppins Bold"/>
                <a:ea typeface="Poppins Bold"/>
                <a:cs typeface="Poppins Bold"/>
                <a:sym typeface="Poppins Bold"/>
              </a:rPr>
              <a:t>Flexi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56175" y="3107916"/>
            <a:ext cx="6891944" cy="6610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5901" lvl="1" indent="-297951" algn="l">
              <a:lnSpc>
                <a:spcPts val="4830"/>
              </a:lnSpc>
              <a:buFont typeface="Arial"/>
              <a:buChar char="•"/>
            </a:pPr>
            <a:r>
              <a:rPr lang="en-US" sz="27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Common issue: Over 80% of people suffer from postural problems in Egypt alone.</a:t>
            </a:r>
          </a:p>
          <a:p>
            <a:pPr marL="595901" lvl="1" indent="-297951" algn="l">
              <a:lnSpc>
                <a:spcPts val="4830"/>
              </a:lnSpc>
              <a:buFont typeface="Arial"/>
              <a:buChar char="•"/>
            </a:pPr>
            <a:r>
              <a:rPr lang="en-US" sz="27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Modern lifestyle impact: Increased screen time and prolonged sitting worsen posture problems.</a:t>
            </a:r>
          </a:p>
          <a:p>
            <a:pPr marL="595901" lvl="1" indent="-297951" algn="l">
              <a:lnSpc>
                <a:spcPts val="4830"/>
              </a:lnSpc>
              <a:buFont typeface="Arial"/>
              <a:buChar char="•"/>
            </a:pPr>
            <a:r>
              <a:rPr lang="en-US" sz="276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Lack of Awareness: Many remain unaware of proper posture, leading to undiagnosed and untreated issues.</a:t>
            </a:r>
          </a:p>
          <a:p>
            <a:pPr algn="l">
              <a:lnSpc>
                <a:spcPts val="4830"/>
              </a:lnSpc>
            </a:pPr>
            <a:endParaRPr lang="en-US" sz="276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18722" y="1956616"/>
            <a:ext cx="3420666" cy="934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Problems: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81440" y="8454501"/>
            <a:ext cx="9094953" cy="700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9"/>
              </a:lnSpc>
              <a:spcBef>
                <a:spcPct val="0"/>
              </a:spcBef>
            </a:pPr>
            <a:r>
              <a:rPr lang="en-US" sz="410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80%</a:t>
            </a:r>
            <a:r>
              <a:rPr lang="en-US" sz="410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642524" y="9680049"/>
            <a:ext cx="170497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Source: Youm7</a:t>
            </a:r>
          </a:p>
        </p:txBody>
      </p:sp>
      <p:pic>
        <p:nvPicPr>
          <p:cNvPr id="7170" name="Picture 2" descr="F:\Downloads\arrow-up-282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2773" y="8279196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C7C9FF">
                <a:alpha val="69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486891" y="-2532160"/>
            <a:ext cx="7333269" cy="733326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81269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486404" y="-1532647"/>
            <a:ext cx="5334243" cy="533424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81269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453982" y="8755368"/>
            <a:ext cx="1005863" cy="1005863"/>
          </a:xfrm>
          <a:custGeom>
            <a:avLst/>
            <a:gdLst/>
            <a:ahLst/>
            <a:cxnLst/>
            <a:rect l="l" t="t" r="r" b="b"/>
            <a:pathLst>
              <a:path w="1005863" h="1005863">
                <a:moveTo>
                  <a:pt x="0" y="0"/>
                </a:moveTo>
                <a:lnTo>
                  <a:pt x="1005863" y="0"/>
                </a:lnTo>
                <a:lnTo>
                  <a:pt x="1005863" y="1005864"/>
                </a:lnTo>
                <a:lnTo>
                  <a:pt x="0" y="1005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-440834" y="679099"/>
            <a:ext cx="4385302" cy="775403"/>
            <a:chOff x="0" y="0"/>
            <a:chExt cx="1200079" cy="21219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00079" cy="212196"/>
            </a:xfrm>
            <a:custGeom>
              <a:avLst/>
              <a:gdLst/>
              <a:ahLst/>
              <a:cxnLst/>
              <a:rect l="l" t="t" r="r" b="b"/>
              <a:pathLst>
                <a:path w="1200079" h="212196">
                  <a:moveTo>
                    <a:pt x="65321" y="0"/>
                  </a:moveTo>
                  <a:lnTo>
                    <a:pt x="1134758" y="0"/>
                  </a:lnTo>
                  <a:cubicBezTo>
                    <a:pt x="1152082" y="0"/>
                    <a:pt x="1168697" y="6882"/>
                    <a:pt x="1180947" y="19132"/>
                  </a:cubicBezTo>
                  <a:cubicBezTo>
                    <a:pt x="1193197" y="31382"/>
                    <a:pt x="1200079" y="47997"/>
                    <a:pt x="1200079" y="65321"/>
                  </a:cubicBezTo>
                  <a:lnTo>
                    <a:pt x="1200079" y="146876"/>
                  </a:lnTo>
                  <a:cubicBezTo>
                    <a:pt x="1200079" y="182951"/>
                    <a:pt x="1170834" y="212196"/>
                    <a:pt x="1134758" y="212196"/>
                  </a:cubicBezTo>
                  <a:lnTo>
                    <a:pt x="65321" y="212196"/>
                  </a:lnTo>
                  <a:cubicBezTo>
                    <a:pt x="29245" y="212196"/>
                    <a:pt x="0" y="182951"/>
                    <a:pt x="0" y="146876"/>
                  </a:cubicBezTo>
                  <a:lnTo>
                    <a:pt x="0" y="65321"/>
                  </a:lnTo>
                  <a:cubicBezTo>
                    <a:pt x="0" y="29245"/>
                    <a:pt x="29245" y="0"/>
                    <a:pt x="6532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C7C9FF">
                    <a:alpha val="69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200079" cy="2407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207071" y="1933867"/>
            <a:ext cx="2742562" cy="5261002"/>
          </a:xfrm>
          <a:custGeom>
            <a:avLst/>
            <a:gdLst/>
            <a:ahLst/>
            <a:cxnLst/>
            <a:rect l="l" t="t" r="r" b="b"/>
            <a:pathLst>
              <a:path w="2742562" h="5261002">
                <a:moveTo>
                  <a:pt x="0" y="0"/>
                </a:moveTo>
                <a:lnTo>
                  <a:pt x="2742562" y="0"/>
                </a:lnTo>
                <a:lnTo>
                  <a:pt x="2742562" y="5261002"/>
                </a:lnTo>
                <a:lnTo>
                  <a:pt x="0" y="52610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98" r="-2298" b="-11488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-6681018" y="6835381"/>
            <a:ext cx="10630650" cy="1063065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4D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4832580" y="3801596"/>
            <a:ext cx="2767374" cy="5159104"/>
          </a:xfrm>
          <a:custGeom>
            <a:avLst/>
            <a:gdLst/>
            <a:ahLst/>
            <a:cxnLst/>
            <a:rect l="l" t="t" r="r" b="b"/>
            <a:pathLst>
              <a:path w="2767374" h="5159104">
                <a:moveTo>
                  <a:pt x="0" y="0"/>
                </a:moveTo>
                <a:lnTo>
                  <a:pt x="2767374" y="0"/>
                </a:lnTo>
                <a:lnTo>
                  <a:pt x="2767374" y="5159105"/>
                </a:lnTo>
                <a:lnTo>
                  <a:pt x="0" y="51591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11139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8014401">
            <a:off x="7887396" y="5409571"/>
            <a:ext cx="3794149" cy="2018360"/>
          </a:xfrm>
          <a:custGeom>
            <a:avLst/>
            <a:gdLst/>
            <a:ahLst/>
            <a:cxnLst/>
            <a:rect l="l" t="t" r="r" b="b"/>
            <a:pathLst>
              <a:path w="3794149" h="2018360">
                <a:moveTo>
                  <a:pt x="0" y="0"/>
                </a:moveTo>
                <a:lnTo>
                  <a:pt x="3794149" y="0"/>
                </a:lnTo>
                <a:lnTo>
                  <a:pt x="3794149" y="2018360"/>
                </a:lnTo>
                <a:lnTo>
                  <a:pt x="0" y="20183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8776128" y="1053624"/>
            <a:ext cx="7646519" cy="1821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174"/>
              </a:lnSpc>
            </a:pPr>
            <a:r>
              <a:rPr lang="en-US" sz="10124" b="1">
                <a:solidFill>
                  <a:srgbClr val="3B4D60"/>
                </a:solidFill>
                <a:latin typeface="Poppins Bold"/>
                <a:ea typeface="Poppins Bold"/>
                <a:cs typeface="Poppins Bold"/>
                <a:sym typeface="Poppins Bold"/>
              </a:rPr>
              <a:t>Our App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774406" y="2753075"/>
            <a:ext cx="8182507" cy="1811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89"/>
              </a:lnSpc>
            </a:pPr>
            <a:r>
              <a:rPr lang="en-US" sz="10064" b="1">
                <a:solidFill>
                  <a:srgbClr val="3B4D60"/>
                </a:solidFill>
                <a:latin typeface="Poppins Bold"/>
                <a:ea typeface="Poppins Bold"/>
                <a:cs typeface="Poppins Bold"/>
                <a:sym typeface="Poppins Bold"/>
              </a:rPr>
              <a:t>Flexi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50358" y="774657"/>
            <a:ext cx="3322500" cy="474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5"/>
              </a:lnSpc>
            </a:pPr>
            <a:r>
              <a:rPr lang="en-US" sz="2675" b="1">
                <a:solidFill>
                  <a:srgbClr val="3B4D60"/>
                </a:solidFill>
                <a:latin typeface="Poppins Bold"/>
                <a:ea typeface="Poppins Bold"/>
                <a:cs typeface="Poppins Bold"/>
                <a:sym typeface="Poppins Bold"/>
              </a:rPr>
              <a:t>Flexi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823234" y="6352076"/>
            <a:ext cx="4932330" cy="2490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3"/>
              </a:lnSpc>
              <a:spcBef>
                <a:spcPct val="0"/>
              </a:spcBef>
            </a:pPr>
            <a:r>
              <a:rPr lang="en-US" sz="3581" b="1">
                <a:solidFill>
                  <a:srgbClr val="3B4D6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 App that combines telemedicine and AI to diagnose postural deformities.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60C460-4CE4-06EA-9E71-8D532D1B00EE}"/>
              </a:ext>
            </a:extLst>
          </p:cNvPr>
          <p:cNvSpPr txBox="1"/>
          <p:nvPr/>
        </p:nvSpPr>
        <p:spPr>
          <a:xfrm>
            <a:off x="200891" y="7276007"/>
            <a:ext cx="13757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>
                <a:alpha val="100000"/>
              </a:srgbClr>
            </a:gs>
            <a:gs pos="100000">
              <a:srgbClr val="C7C9FF">
                <a:alpha val="69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53437" y="8252437"/>
            <a:ext cx="1005863" cy="1005863"/>
          </a:xfrm>
          <a:custGeom>
            <a:avLst/>
            <a:gdLst/>
            <a:ahLst/>
            <a:cxnLst/>
            <a:rect l="l" t="t" r="r" b="b"/>
            <a:pathLst>
              <a:path w="1005863" h="1005863">
                <a:moveTo>
                  <a:pt x="0" y="0"/>
                </a:moveTo>
                <a:lnTo>
                  <a:pt x="1005863" y="0"/>
                </a:lnTo>
                <a:lnTo>
                  <a:pt x="1005863" y="1005863"/>
                </a:lnTo>
                <a:lnTo>
                  <a:pt x="0" y="10058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440834" y="640999"/>
            <a:ext cx="4385302" cy="775403"/>
            <a:chOff x="0" y="0"/>
            <a:chExt cx="1200079" cy="2121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00079" cy="212196"/>
            </a:xfrm>
            <a:custGeom>
              <a:avLst/>
              <a:gdLst/>
              <a:ahLst/>
              <a:cxnLst/>
              <a:rect l="l" t="t" r="r" b="b"/>
              <a:pathLst>
                <a:path w="1200079" h="212196">
                  <a:moveTo>
                    <a:pt x="65321" y="0"/>
                  </a:moveTo>
                  <a:lnTo>
                    <a:pt x="1134758" y="0"/>
                  </a:lnTo>
                  <a:cubicBezTo>
                    <a:pt x="1152082" y="0"/>
                    <a:pt x="1168697" y="6882"/>
                    <a:pt x="1180947" y="19132"/>
                  </a:cubicBezTo>
                  <a:cubicBezTo>
                    <a:pt x="1193197" y="31382"/>
                    <a:pt x="1200079" y="47997"/>
                    <a:pt x="1200079" y="65321"/>
                  </a:cubicBezTo>
                  <a:lnTo>
                    <a:pt x="1200079" y="146876"/>
                  </a:lnTo>
                  <a:cubicBezTo>
                    <a:pt x="1200079" y="182951"/>
                    <a:pt x="1170834" y="212196"/>
                    <a:pt x="1134758" y="212196"/>
                  </a:cubicBezTo>
                  <a:lnTo>
                    <a:pt x="65321" y="212196"/>
                  </a:lnTo>
                  <a:cubicBezTo>
                    <a:pt x="29245" y="212196"/>
                    <a:pt x="0" y="182951"/>
                    <a:pt x="0" y="146876"/>
                  </a:cubicBezTo>
                  <a:lnTo>
                    <a:pt x="0" y="65321"/>
                  </a:lnTo>
                  <a:cubicBezTo>
                    <a:pt x="0" y="29245"/>
                    <a:pt x="29245" y="0"/>
                    <a:pt x="65321" y="0"/>
                  </a:cubicBezTo>
                  <a:close/>
                </a:path>
              </a:pathLst>
            </a:custGeom>
            <a:solidFill>
              <a:srgbClr val="3B4D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200079" cy="2407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958314" y="4554123"/>
            <a:ext cx="14532362" cy="14834674"/>
            <a:chOff x="0" y="0"/>
            <a:chExt cx="796236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96236" cy="812800"/>
            </a:xfrm>
            <a:custGeom>
              <a:avLst/>
              <a:gdLst/>
              <a:ahLst/>
              <a:cxnLst/>
              <a:rect l="l" t="t" r="r" b="b"/>
              <a:pathLst>
                <a:path w="796236" h="812800">
                  <a:moveTo>
                    <a:pt x="398118" y="0"/>
                  </a:moveTo>
                  <a:cubicBezTo>
                    <a:pt x="178244" y="0"/>
                    <a:pt x="0" y="181951"/>
                    <a:pt x="0" y="406400"/>
                  </a:cubicBezTo>
                  <a:cubicBezTo>
                    <a:pt x="0" y="630849"/>
                    <a:pt x="178244" y="812800"/>
                    <a:pt x="398118" y="812800"/>
                  </a:cubicBezTo>
                  <a:cubicBezTo>
                    <a:pt x="617993" y="812800"/>
                    <a:pt x="796236" y="630849"/>
                    <a:pt x="796236" y="406400"/>
                  </a:cubicBezTo>
                  <a:cubicBezTo>
                    <a:pt x="796236" y="181951"/>
                    <a:pt x="617993" y="0"/>
                    <a:pt x="398118" y="0"/>
                  </a:cubicBezTo>
                  <a:close/>
                </a:path>
              </a:pathLst>
            </a:custGeom>
            <a:solidFill>
              <a:srgbClr val="3B4D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4647" y="38100"/>
              <a:ext cx="646942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996854" y="5143500"/>
            <a:ext cx="4774701" cy="4774701"/>
          </a:xfrm>
          <a:custGeom>
            <a:avLst/>
            <a:gdLst/>
            <a:ahLst/>
            <a:cxnLst/>
            <a:rect l="l" t="t" r="r" b="b"/>
            <a:pathLst>
              <a:path w="4774701" h="4774701">
                <a:moveTo>
                  <a:pt x="0" y="0"/>
                </a:moveTo>
                <a:lnTo>
                  <a:pt x="4774701" y="0"/>
                </a:lnTo>
                <a:lnTo>
                  <a:pt x="4774701" y="4774701"/>
                </a:lnTo>
                <a:lnTo>
                  <a:pt x="0" y="47747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350358" y="1441839"/>
            <a:ext cx="13853510" cy="1302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13"/>
              </a:lnSpc>
            </a:pPr>
            <a:r>
              <a:rPr lang="en-US" sz="7223" b="1">
                <a:solidFill>
                  <a:srgbClr val="3B4D60"/>
                </a:solidFill>
                <a:latin typeface="Poppins Bold"/>
                <a:ea typeface="Poppins Bold"/>
                <a:cs typeface="Poppins Bold"/>
                <a:sym typeface="Poppins Bold"/>
              </a:rPr>
              <a:t>User Journey in 3 steps: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50358" y="774657"/>
            <a:ext cx="3322500" cy="474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5"/>
              </a:lnSpc>
            </a:pPr>
            <a:r>
              <a:rPr lang="en-US" sz="267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Flexi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0" y="3068107"/>
            <a:ext cx="11535680" cy="71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4417" lvl="1" indent="-462208" algn="l">
              <a:lnSpc>
                <a:spcPts val="5994"/>
              </a:lnSpc>
              <a:spcBef>
                <a:spcPct val="0"/>
              </a:spcBef>
              <a:buFont typeface="Arial"/>
              <a:buChar char="•"/>
            </a:pPr>
            <a:r>
              <a:rPr lang="en-US" sz="4281">
                <a:solidFill>
                  <a:srgbClr val="3B4D60"/>
                </a:solidFill>
                <a:latin typeface="Canva Sans"/>
                <a:ea typeface="Canva Sans"/>
                <a:cs typeface="Canva Sans"/>
                <a:sym typeface="Canva Sans"/>
              </a:rPr>
              <a:t>Take pictures in certain positions.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0" y="4595030"/>
            <a:ext cx="16756368" cy="71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4417" lvl="1" indent="-462208" algn="l">
              <a:lnSpc>
                <a:spcPts val="5994"/>
              </a:lnSpc>
              <a:spcBef>
                <a:spcPct val="0"/>
              </a:spcBef>
              <a:buFont typeface="Arial"/>
              <a:buChar char="•"/>
            </a:pPr>
            <a:r>
              <a:rPr lang="en-US" sz="4281">
                <a:solidFill>
                  <a:srgbClr val="3B4D60"/>
                </a:solidFill>
                <a:latin typeface="Canva Sans"/>
                <a:ea typeface="Canva Sans"/>
                <a:cs typeface="Canva Sans"/>
                <a:sym typeface="Canva Sans"/>
              </a:rPr>
              <a:t>AI analyzes images and identifies postural problems.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0" y="6297997"/>
            <a:ext cx="12740369" cy="1472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4417" lvl="1" indent="-462208" algn="l">
              <a:lnSpc>
                <a:spcPts val="5994"/>
              </a:lnSpc>
              <a:spcBef>
                <a:spcPct val="0"/>
              </a:spcBef>
              <a:buFont typeface="Arial"/>
              <a:buChar char="•"/>
            </a:pPr>
            <a:r>
              <a:rPr lang="en-US" sz="4281">
                <a:solidFill>
                  <a:srgbClr val="3B4D60"/>
                </a:solidFill>
                <a:latin typeface="Canva Sans"/>
                <a:ea typeface="Canva Sans"/>
                <a:cs typeface="Canva Sans"/>
                <a:sym typeface="Canva Sans"/>
              </a:rPr>
              <a:t>Based on the results, The app suggests suitable exercises.</a:t>
            </a:r>
          </a:p>
        </p:txBody>
      </p:sp>
      <p:sp>
        <p:nvSpPr>
          <p:cNvPr id="15" name="Freeform 15"/>
          <p:cNvSpPr/>
          <p:nvPr/>
        </p:nvSpPr>
        <p:spPr>
          <a:xfrm>
            <a:off x="16533825" y="8755368"/>
            <a:ext cx="1005863" cy="1005863"/>
          </a:xfrm>
          <a:custGeom>
            <a:avLst/>
            <a:gdLst/>
            <a:ahLst/>
            <a:cxnLst/>
            <a:rect l="l" t="t" r="r" b="b"/>
            <a:pathLst>
              <a:path w="1005863" h="1005863">
                <a:moveTo>
                  <a:pt x="0" y="0"/>
                </a:moveTo>
                <a:lnTo>
                  <a:pt x="1005863" y="0"/>
                </a:lnTo>
                <a:lnTo>
                  <a:pt x="1005863" y="1005864"/>
                </a:lnTo>
                <a:lnTo>
                  <a:pt x="0" y="10058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4D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65803" y="-855204"/>
            <a:ext cx="15411352" cy="15411352"/>
          </a:xfrm>
          <a:custGeom>
            <a:avLst/>
            <a:gdLst/>
            <a:ahLst/>
            <a:cxnLst/>
            <a:rect l="l" t="t" r="r" b="b"/>
            <a:pathLst>
              <a:path w="15411352" h="15411352">
                <a:moveTo>
                  <a:pt x="0" y="0"/>
                </a:moveTo>
                <a:lnTo>
                  <a:pt x="15411351" y="0"/>
                </a:lnTo>
                <a:lnTo>
                  <a:pt x="15411351" y="15411351"/>
                </a:lnTo>
                <a:lnTo>
                  <a:pt x="0" y="154113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3153041" y="-5621027"/>
            <a:ext cx="10764527" cy="1076452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BBBBB">
                <a:alpha val="49804"/>
              </a:srgbClr>
            </a:solidFill>
            <a:ln w="47625" cap="sq">
              <a:gradFill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C7C9FF">
                      <a:alpha val="17750"/>
                    </a:srgbClr>
                  </a:gs>
                </a:gsLst>
                <a:lin ang="27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846538" y="-5621027"/>
            <a:ext cx="9531646" cy="953164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4D60">
                <a:alpha val="49804"/>
              </a:srgbClr>
            </a:solidFill>
            <a:ln w="47625" cap="sq">
              <a:gradFill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C7C9FF">
                      <a:alpha val="17750"/>
                    </a:srgbClr>
                  </a:gs>
                </a:gsLst>
                <a:lin ang="27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53437" y="8252437"/>
            <a:ext cx="1005863" cy="1005863"/>
          </a:xfrm>
          <a:custGeom>
            <a:avLst/>
            <a:gdLst/>
            <a:ahLst/>
            <a:cxnLst/>
            <a:rect l="l" t="t" r="r" b="b"/>
            <a:pathLst>
              <a:path w="1005863" h="1005863">
                <a:moveTo>
                  <a:pt x="0" y="0"/>
                </a:moveTo>
                <a:lnTo>
                  <a:pt x="1005863" y="0"/>
                </a:lnTo>
                <a:lnTo>
                  <a:pt x="1005863" y="1005863"/>
                </a:lnTo>
                <a:lnTo>
                  <a:pt x="0" y="10058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-1255065" y="5604052"/>
            <a:ext cx="10399065" cy="1039906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B4D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440834" y="679099"/>
            <a:ext cx="4385302" cy="775403"/>
            <a:chOff x="0" y="0"/>
            <a:chExt cx="1200079" cy="21219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00079" cy="212196"/>
            </a:xfrm>
            <a:custGeom>
              <a:avLst/>
              <a:gdLst/>
              <a:ahLst/>
              <a:cxnLst/>
              <a:rect l="l" t="t" r="r" b="b"/>
              <a:pathLst>
                <a:path w="1200079" h="212196">
                  <a:moveTo>
                    <a:pt x="65321" y="0"/>
                  </a:moveTo>
                  <a:lnTo>
                    <a:pt x="1134758" y="0"/>
                  </a:lnTo>
                  <a:cubicBezTo>
                    <a:pt x="1152082" y="0"/>
                    <a:pt x="1168697" y="6882"/>
                    <a:pt x="1180947" y="19132"/>
                  </a:cubicBezTo>
                  <a:cubicBezTo>
                    <a:pt x="1193197" y="31382"/>
                    <a:pt x="1200079" y="47997"/>
                    <a:pt x="1200079" y="65321"/>
                  </a:cubicBezTo>
                  <a:lnTo>
                    <a:pt x="1200079" y="146876"/>
                  </a:lnTo>
                  <a:cubicBezTo>
                    <a:pt x="1200079" y="182951"/>
                    <a:pt x="1170834" y="212196"/>
                    <a:pt x="1134758" y="212196"/>
                  </a:cubicBezTo>
                  <a:lnTo>
                    <a:pt x="65321" y="212196"/>
                  </a:lnTo>
                  <a:cubicBezTo>
                    <a:pt x="29245" y="212196"/>
                    <a:pt x="0" y="182951"/>
                    <a:pt x="0" y="146876"/>
                  </a:cubicBezTo>
                  <a:lnTo>
                    <a:pt x="0" y="65321"/>
                  </a:lnTo>
                  <a:cubicBezTo>
                    <a:pt x="0" y="29245"/>
                    <a:pt x="29245" y="0"/>
                    <a:pt x="6532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C7C9FF">
                    <a:alpha val="69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200079" cy="2407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-14630" y="5021671"/>
            <a:ext cx="12031314" cy="1164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5"/>
              </a:lnSpc>
            </a:pPr>
            <a:r>
              <a:rPr lang="en-US" sz="326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Flexi comes with a set of wearable devices connected to it, helping the patient even more.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74320" y="2154395"/>
            <a:ext cx="10406071" cy="2201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087"/>
              </a:lnSpc>
            </a:pPr>
            <a:r>
              <a:rPr lang="en-US" sz="1220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Flexi Device: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7308683"/>
            <a:ext cx="12849440" cy="2109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8089" lvl="1" indent="-264045" algn="just">
              <a:lnSpc>
                <a:spcPts val="3424"/>
              </a:lnSpc>
              <a:buFont typeface="Arial"/>
              <a:buChar char="•"/>
            </a:pPr>
            <a:r>
              <a:rPr lang="en-US" sz="24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Wearable devices on different body parts based on the exercise</a:t>
            </a:r>
          </a:p>
          <a:p>
            <a:pPr marL="528089" lvl="1" indent="-264045" algn="just">
              <a:lnSpc>
                <a:spcPts val="3424"/>
              </a:lnSpc>
              <a:buFont typeface="Arial"/>
              <a:buChar char="•"/>
            </a:pPr>
            <a:r>
              <a:rPr lang="en-US" sz="24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Real-time motion data sent to a central hub</a:t>
            </a:r>
          </a:p>
          <a:p>
            <a:pPr marL="528089" lvl="1" indent="-264045" algn="just">
              <a:lnSpc>
                <a:spcPts val="3424"/>
              </a:lnSpc>
              <a:buFont typeface="Arial"/>
              <a:buChar char="•"/>
            </a:pPr>
            <a:r>
              <a:rPr lang="en-US" sz="24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Instant posture &amp; movement correction notifications</a:t>
            </a:r>
          </a:p>
          <a:p>
            <a:pPr marL="528089" lvl="1" indent="-264045" algn="just">
              <a:lnSpc>
                <a:spcPts val="3424"/>
              </a:lnSpc>
              <a:buFont typeface="Arial"/>
              <a:buChar char="•"/>
            </a:pPr>
            <a:r>
              <a:rPr lang="en-US" sz="24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Progress reports &amp; exercise improvement suggestions via the app</a:t>
            </a:r>
          </a:p>
          <a:p>
            <a:pPr algn="just">
              <a:lnSpc>
                <a:spcPts val="2993"/>
              </a:lnSpc>
            </a:pPr>
            <a:endParaRPr lang="en-US" sz="2445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50358" y="774657"/>
            <a:ext cx="3322500" cy="474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5"/>
              </a:lnSpc>
            </a:pPr>
            <a:r>
              <a:rPr lang="en-US" sz="2675" b="1">
                <a:solidFill>
                  <a:srgbClr val="3B4D60"/>
                </a:solidFill>
                <a:latin typeface="Poppins Bold"/>
                <a:ea typeface="Poppins Bold"/>
                <a:cs typeface="Poppins Bold"/>
                <a:sym typeface="Poppins Bold"/>
              </a:rPr>
              <a:t>Flexi</a:t>
            </a:r>
          </a:p>
        </p:txBody>
      </p:sp>
      <p:pic>
        <p:nvPicPr>
          <p:cNvPr id="1028" name="Picture 4" descr="F:\Downloads\ChatGPT Image Apr 23, 2025, 07_19_21 P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9700" y="2165916"/>
            <a:ext cx="4846229" cy="484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3" hidden="1"/>
          <p:cNvGrpSpPr/>
          <p:nvPr/>
        </p:nvGrpSpPr>
        <p:grpSpPr>
          <a:xfrm>
            <a:off x="-4791341" y="-2477777"/>
            <a:ext cx="26451191" cy="16955777"/>
            <a:chOff x="0" y="0"/>
            <a:chExt cx="812800" cy="812800"/>
          </a:xfrm>
        </p:grpSpPr>
        <p:sp>
          <p:nvSpPr>
            <p:cNvPr id="28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BBBBB">
                <a:alpha val="49804"/>
              </a:srgbClr>
            </a:solidFill>
            <a:ln w="47625" cap="sq">
              <a:gradFill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C7C9FF">
                      <a:alpha val="17750"/>
                    </a:srgbClr>
                  </a:gs>
                </a:gsLst>
                <a:lin ang="27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49" name="Text Placeholder 40">
            <a:extLst>
              <a:ext uri="{FF2B5EF4-FFF2-40B4-BE49-F238E27FC236}">
                <a16:creationId xmlns:a16="http://schemas.microsoft.com/office/drawing/2014/main" id="{C741F6B0-B107-B430-012A-86E2CD9584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xfrm>
            <a:off x="548312" y="1586518"/>
            <a:ext cx="3343584" cy="2609022"/>
          </a:xfrm>
          <a:noFill/>
        </p:spPr>
        <p:txBody>
          <a:bodyPr wrap="square" lIns="137160" tIns="68580" rIns="137160" bIns="6858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779297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1pPr>
            <a:lvl2pPr marL="779297" algn="l" defTabSz="779297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2pPr>
            <a:lvl3pPr marL="1558595" algn="l" defTabSz="779297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3pPr>
            <a:lvl4pPr marL="2337892" algn="l" defTabSz="779297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4pPr>
            <a:lvl5pPr marL="3117190" algn="l" defTabSz="779297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5pPr>
            <a:lvl6pPr marL="3896487" algn="l" defTabSz="1558595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6pPr>
            <a:lvl7pPr marL="4675784" algn="l" defTabSz="1558595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7pPr>
            <a:lvl8pPr marL="5455082" algn="l" defTabSz="1558595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8pPr>
            <a:lvl9pPr marL="6234379" algn="l" defTabSz="1558595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257175" indent="-257175" eaLnBrk="1" hangingPunct="1">
              <a:buFont typeface="Arial" panose="020B0604020202020204" pitchFamily="34" charset="0"/>
              <a:buChar char="•"/>
              <a:defRPr/>
            </a:pPr>
            <a:r>
              <a:rPr lang="en-GB" altLang="en-US" sz="1800" dirty="0">
                <a:solidFill>
                  <a:srgbClr val="919191"/>
                </a:solidFill>
                <a:latin typeface="Arial"/>
                <a:ea typeface="MS PGothic"/>
                <a:cs typeface="Arial"/>
              </a:rPr>
              <a:t>Physical therapy clinics</a:t>
            </a:r>
          </a:p>
          <a:p>
            <a:pPr marL="257175" indent="-257175" eaLnBrk="1" hangingPunct="1">
              <a:buFont typeface="Arial" panose="020B0604020202020204" pitchFamily="34" charset="0"/>
              <a:buChar char="•"/>
              <a:defRPr/>
            </a:pPr>
            <a:r>
              <a:rPr lang="en-GB" altLang="en-US" sz="1800" dirty="0">
                <a:solidFill>
                  <a:srgbClr val="919191"/>
                </a:solidFill>
                <a:latin typeface="Arial"/>
                <a:ea typeface="MS PGothic"/>
                <a:cs typeface="Arial"/>
              </a:rPr>
              <a:t>Fitness </a:t>
            </a:r>
            <a:r>
              <a:rPr lang="en-GB" altLang="en-US" sz="1800" err="1">
                <a:solidFill>
                  <a:srgbClr val="919191"/>
                </a:solidFill>
                <a:latin typeface="Arial"/>
                <a:ea typeface="MS PGothic"/>
                <a:cs typeface="Arial"/>
              </a:rPr>
              <a:t>centers</a:t>
            </a:r>
            <a:r>
              <a:rPr lang="en-GB" altLang="en-US" sz="1800" dirty="0">
                <a:solidFill>
                  <a:srgbClr val="919191"/>
                </a:solidFill>
                <a:latin typeface="Arial"/>
                <a:ea typeface="MS PGothic"/>
                <a:cs typeface="Arial"/>
              </a:rPr>
              <a:t> and gyms</a:t>
            </a:r>
          </a:p>
          <a:p>
            <a:pPr marL="257175" indent="-257175" eaLnBrk="1" hangingPunct="1">
              <a:buFont typeface="Arial" panose="020B0604020202020204" pitchFamily="34" charset="0"/>
              <a:buChar char="•"/>
              <a:defRPr/>
            </a:pPr>
            <a:r>
              <a:rPr lang="en-GB" altLang="en-US" sz="1800" dirty="0">
                <a:solidFill>
                  <a:srgbClr val="919191"/>
                </a:solidFill>
                <a:latin typeface="Arial"/>
                <a:ea typeface="MS PGothic"/>
                <a:cs typeface="Arial"/>
              </a:rPr>
              <a:t>Hardware manufacturer</a:t>
            </a:r>
          </a:p>
          <a:p>
            <a:pPr marL="257175" indent="-257175" eaLnBrk="1" hangingPunct="1">
              <a:buFont typeface="Arial" panose="020B0604020202020204" pitchFamily="34" charset="0"/>
              <a:buChar char="•"/>
              <a:defRPr/>
            </a:pPr>
            <a:r>
              <a:rPr lang="en-GB" altLang="en-US" sz="1800" dirty="0">
                <a:solidFill>
                  <a:srgbClr val="919191"/>
                </a:solidFill>
                <a:latin typeface="Arial"/>
                <a:ea typeface="MS PGothic"/>
                <a:cs typeface="Arial"/>
              </a:rPr>
              <a:t>Fitness influencers</a:t>
            </a:r>
          </a:p>
          <a:p>
            <a:pPr eaLnBrk="1" hangingPunct="1">
              <a:defRPr/>
            </a:pPr>
            <a:endParaRPr lang="en-GB" altLang="en-US" sz="1800">
              <a:solidFill>
                <a:srgbClr val="919191"/>
              </a:solidFill>
              <a:latin typeface="Arial" pitchFamily="34" charset="0"/>
              <a:cs typeface="Arial"/>
            </a:endParaRPr>
          </a:p>
          <a:p>
            <a:pPr marL="257175" indent="-257175" eaLnBrk="1" hangingPunct="1">
              <a:buFont typeface="Arial" panose="020B0604020202020204" pitchFamily="34" charset="0"/>
              <a:buChar char="•"/>
              <a:defRPr/>
            </a:pPr>
            <a:endParaRPr lang="en-GB" altLang="en-US" sz="1800">
              <a:solidFill>
                <a:srgbClr val="919191"/>
              </a:solidFill>
              <a:latin typeface="Arial" pitchFamily="34" charset="0"/>
              <a:cs typeface="Arial"/>
            </a:endParaRPr>
          </a:p>
        </p:txBody>
      </p:sp>
      <p:sp>
        <p:nvSpPr>
          <p:cNvPr id="2053" name="Text Placeholder 44">
            <a:extLst>
              <a:ext uri="{FF2B5EF4-FFF2-40B4-BE49-F238E27FC236}">
                <a16:creationId xmlns:a16="http://schemas.microsoft.com/office/drawing/2014/main" id="{B0CE01AC-3CA0-7FA6-00BF-00A83B50DD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auto">
          <a:xfrm>
            <a:off x="14443710" y="1615337"/>
            <a:ext cx="2402682" cy="5205888"/>
          </a:xfrm>
          <a:noFill/>
        </p:spPr>
        <p:txBody>
          <a:bodyPr wrap="square" lIns="137160" tIns="68580" rIns="137160" bIns="6858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779297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1pPr>
            <a:lvl2pPr marL="779297" algn="l" defTabSz="779297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2pPr>
            <a:lvl3pPr marL="1558595" algn="l" defTabSz="779297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3pPr>
            <a:lvl4pPr marL="2337892" algn="l" defTabSz="779297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4pPr>
            <a:lvl5pPr marL="3117190" algn="l" defTabSz="779297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5pPr>
            <a:lvl6pPr marL="3896487" algn="l" defTabSz="1558595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6pPr>
            <a:lvl7pPr marL="4675784" algn="l" defTabSz="1558595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7pPr>
            <a:lvl8pPr marL="5455082" algn="l" defTabSz="1558595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8pPr>
            <a:lvl9pPr marL="6234379" algn="l" defTabSz="1558595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257175" indent="-257175" eaLnBrk="1" hangingPunct="1">
              <a:buFont typeface="Arial" panose="020B0604020202020204" pitchFamily="34" charset="0"/>
              <a:buChar char="•"/>
              <a:defRPr/>
            </a:pPr>
            <a:r>
              <a:rPr lang="en-GB" sz="18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ea typeface="ＭＳ Ｐゴシック"/>
                <a:cs typeface="Arial"/>
              </a:rPr>
              <a:t>People with posture-related problems </a:t>
            </a:r>
          </a:p>
          <a:p>
            <a:pPr>
              <a:defRPr/>
            </a:pPr>
            <a:endParaRPr lang="en-GB" sz="1800" dirty="0">
              <a:solidFill>
                <a:schemeClr val="tx2">
                  <a:lumMod val="50000"/>
                  <a:lumOff val="50000"/>
                </a:schemeClr>
              </a:solidFill>
              <a:latin typeface="Arial"/>
              <a:ea typeface="ＭＳ Ｐゴシック"/>
              <a:cs typeface="Arial"/>
            </a:endParaRPr>
          </a:p>
          <a:p>
            <a:pPr marL="257175" indent="-257175" eaLnBrk="1" hangingPunct="1">
              <a:buFont typeface="Arial" panose="020B0604020202020204" pitchFamily="34" charset="0"/>
              <a:buChar char="•"/>
              <a:defRPr/>
            </a:pPr>
            <a:r>
              <a:rPr lang="en-GB" sz="18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ea typeface="ＭＳ Ｐゴシック"/>
                <a:cs typeface="Arial"/>
              </a:rPr>
              <a:t>Fitness players</a:t>
            </a:r>
          </a:p>
          <a:p>
            <a:pPr>
              <a:defRPr/>
            </a:pPr>
            <a:endParaRPr lang="en-GB" sz="1800" dirty="0">
              <a:solidFill>
                <a:schemeClr val="tx2">
                  <a:lumMod val="50000"/>
                  <a:lumOff val="50000"/>
                </a:schemeClr>
              </a:solidFill>
              <a:latin typeface="Arial"/>
              <a:ea typeface="ＭＳ Ｐゴシック"/>
              <a:cs typeface="Arial"/>
            </a:endParaRPr>
          </a:p>
          <a:p>
            <a:pPr marL="257175" indent="-257175" eaLnBrk="1" hangingPunct="1">
              <a:buFont typeface="Arial" panose="020B0604020202020204" pitchFamily="34" charset="0"/>
              <a:buChar char="•"/>
              <a:defRPr/>
            </a:pPr>
            <a:r>
              <a:rPr lang="en-GB" sz="18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ea typeface="ＭＳ Ｐゴシック"/>
                <a:cs typeface="Arial"/>
              </a:rPr>
              <a:t>Gyms </a:t>
            </a:r>
          </a:p>
          <a:p>
            <a:pPr>
              <a:defRPr/>
            </a:pPr>
            <a:endParaRPr lang="en-GB" sz="1800" dirty="0">
              <a:solidFill>
                <a:schemeClr val="tx2">
                  <a:lumMod val="50000"/>
                  <a:lumOff val="50000"/>
                </a:schemeClr>
              </a:solidFill>
              <a:latin typeface="Arial"/>
              <a:ea typeface="ＭＳ Ｐゴシック"/>
              <a:cs typeface="Arial"/>
            </a:endParaRPr>
          </a:p>
          <a:p>
            <a:pPr marL="257175" indent="-257175" eaLnBrk="1" hangingPunct="1">
              <a:buFont typeface="Arial" panose="020B0604020202020204" pitchFamily="34" charset="0"/>
              <a:buChar char="•"/>
              <a:defRPr/>
            </a:pPr>
            <a:r>
              <a:rPr lang="en-GB" sz="18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ea typeface="ＭＳ Ｐゴシック"/>
                <a:cs typeface="Arial"/>
              </a:rPr>
              <a:t>Physical therapy clinics</a:t>
            </a:r>
          </a:p>
          <a:p>
            <a:pPr>
              <a:defRPr/>
            </a:pPr>
            <a:endParaRPr lang="en-GB" sz="1800" dirty="0">
              <a:solidFill>
                <a:schemeClr val="tx2">
                  <a:lumMod val="50000"/>
                  <a:lumOff val="50000"/>
                </a:schemeClr>
              </a:solidFill>
              <a:latin typeface="Arial"/>
              <a:ea typeface="ＭＳ Ｐゴシック"/>
              <a:cs typeface="Arial"/>
            </a:endParaRPr>
          </a:p>
          <a:p>
            <a:pPr marL="257175" indent="-257175" eaLnBrk="1" hangingPunct="1">
              <a:buFont typeface="Arial" panose="020B0604020202020204" pitchFamily="34" charset="0"/>
              <a:buChar char="•"/>
              <a:defRPr/>
            </a:pPr>
            <a:r>
              <a:rPr lang="en-GB" sz="18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ea typeface="ＭＳ Ｐゴシック"/>
                <a:cs typeface="Arial"/>
              </a:rPr>
              <a:t>Healthcare providers</a:t>
            </a:r>
          </a:p>
          <a:p>
            <a:pPr eaLnBrk="1" hangingPunct="1">
              <a:defRPr/>
            </a:pPr>
            <a:endParaRPr lang="en-GB" sz="1800" dirty="0">
              <a:solidFill>
                <a:schemeClr val="tx2">
                  <a:lumMod val="50000"/>
                  <a:lumOff val="50000"/>
                </a:schemeClr>
              </a:solidFill>
              <a:latin typeface="Arial" charset="0"/>
              <a:ea typeface="ＭＳ Ｐゴシック" charset="0"/>
              <a:cs typeface="Arial"/>
            </a:endParaRPr>
          </a:p>
        </p:txBody>
      </p:sp>
      <p:sp>
        <p:nvSpPr>
          <p:cNvPr id="2050" name="Text Placeholder 41">
            <a:extLst>
              <a:ext uri="{FF2B5EF4-FFF2-40B4-BE49-F238E27FC236}">
                <a16:creationId xmlns:a16="http://schemas.microsoft.com/office/drawing/2014/main" id="{42714734-FC99-C1CD-D9C8-F79ABCE73D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auto">
          <a:xfrm>
            <a:off x="4115527" y="1600200"/>
            <a:ext cx="3095107" cy="2295525"/>
          </a:xfrm>
          <a:noFill/>
        </p:spPr>
        <p:txBody>
          <a:bodyPr wrap="square" lIns="137160" tIns="68580" rIns="137160" bIns="6858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779297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1pPr>
            <a:lvl2pPr marL="779297" algn="l" defTabSz="779297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2pPr>
            <a:lvl3pPr marL="1558595" algn="l" defTabSz="779297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3pPr>
            <a:lvl4pPr marL="2337892" algn="l" defTabSz="779297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4pPr>
            <a:lvl5pPr marL="3117190" algn="l" defTabSz="779297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5pPr>
            <a:lvl6pPr marL="3896487" algn="l" defTabSz="1558595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6pPr>
            <a:lvl7pPr marL="4675784" algn="l" defTabSz="1558595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7pPr>
            <a:lvl8pPr marL="5455082" algn="l" defTabSz="1558595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8pPr>
            <a:lvl9pPr marL="6234379" algn="l" defTabSz="1558595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257175" indent="-257175" eaLnBrk="1" hangingPunct="1">
              <a:buFont typeface="Arial" panose="020B0604020202020204" pitchFamily="34" charset="0"/>
              <a:buChar char="•"/>
              <a:defRPr/>
            </a:pPr>
            <a:r>
              <a:rPr lang="en-GB" sz="180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ea typeface="ＭＳ Ｐゴシック"/>
                <a:cs typeface="Arial"/>
              </a:rPr>
              <a:t>Real time coaching</a:t>
            </a:r>
          </a:p>
          <a:p>
            <a:pPr marL="257175" indent="-257175" eaLnBrk="1" hangingPunct="1">
              <a:buFont typeface="Arial" panose="020B0604020202020204" pitchFamily="34" charset="0"/>
              <a:buChar char="•"/>
              <a:defRPr/>
            </a:pPr>
            <a:r>
              <a:rPr lang="en-GB" sz="180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ea typeface="ＭＳ Ｐゴシック"/>
                <a:cs typeface="Arial"/>
              </a:rPr>
              <a:t>AI-Detecting posture problems</a:t>
            </a:r>
          </a:p>
          <a:p>
            <a:pPr marL="257175" indent="-257175" eaLnBrk="1" hangingPunct="1">
              <a:buFont typeface="Arial" panose="020B0604020202020204" pitchFamily="34" charset="0"/>
              <a:buChar char="•"/>
              <a:defRPr/>
            </a:pPr>
            <a:r>
              <a:rPr lang="en-GB" sz="180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ea typeface="ＭＳ Ｐゴシック"/>
                <a:cs typeface="Arial"/>
              </a:rPr>
              <a:t>AI-Suggesting exercises</a:t>
            </a:r>
          </a:p>
          <a:p>
            <a:pPr marL="257175" indent="-257175" eaLnBrk="1" hangingPunct="1">
              <a:buFont typeface="Arial" panose="020B0604020202020204" pitchFamily="34" charset="0"/>
              <a:buChar char="•"/>
              <a:defRPr/>
            </a:pPr>
            <a:r>
              <a:rPr lang="en-GB" sz="180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ea typeface="ＭＳ Ｐゴシック"/>
                <a:cs typeface="Arial"/>
              </a:rPr>
              <a:t>Generate performance reports </a:t>
            </a:r>
          </a:p>
          <a:p>
            <a:pPr marL="257175" indent="-257175" eaLnBrk="1" hangingPunct="1">
              <a:buFont typeface="Arial" panose="020B0604020202020204" pitchFamily="34" charset="0"/>
              <a:buChar char="•"/>
              <a:defRPr/>
            </a:pPr>
            <a:r>
              <a:rPr lang="en-GB" sz="180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ea typeface="ＭＳ Ｐゴシック"/>
                <a:cs typeface="Arial"/>
              </a:rPr>
              <a:t>Remote video sessions</a:t>
            </a:r>
          </a:p>
        </p:txBody>
      </p:sp>
      <p:sp>
        <p:nvSpPr>
          <p:cNvPr id="2051" name="Text Placeholder 42">
            <a:extLst>
              <a:ext uri="{FF2B5EF4-FFF2-40B4-BE49-F238E27FC236}">
                <a16:creationId xmlns:a16="http://schemas.microsoft.com/office/drawing/2014/main" id="{05D020E8-6764-C7F1-EF0F-02C4075C0D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auto">
          <a:xfrm>
            <a:off x="7434263" y="1600200"/>
            <a:ext cx="3310455" cy="5143500"/>
          </a:xfrm>
          <a:noFill/>
        </p:spPr>
        <p:txBody>
          <a:bodyPr wrap="square" lIns="137160" tIns="68580" rIns="137160" bIns="6858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779297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1pPr>
            <a:lvl2pPr marL="779297" algn="l" defTabSz="779297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2pPr>
            <a:lvl3pPr marL="1558595" algn="l" defTabSz="779297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3pPr>
            <a:lvl4pPr marL="2337892" algn="l" defTabSz="779297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4pPr>
            <a:lvl5pPr marL="3117190" algn="l" defTabSz="779297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5pPr>
            <a:lvl6pPr marL="3896487" algn="l" defTabSz="1558595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6pPr>
            <a:lvl7pPr marL="4675784" algn="l" defTabSz="1558595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7pPr>
            <a:lvl8pPr marL="5455082" algn="l" defTabSz="1558595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8pPr>
            <a:lvl9pPr marL="6234379" algn="l" defTabSz="1558595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257175" indent="-257175" eaLnBrk="1" hangingPunct="1">
              <a:buFont typeface="Arial" panose="020B0604020202020204" pitchFamily="34" charset="0"/>
              <a:buChar char="•"/>
              <a:defRPr/>
            </a:pPr>
            <a:r>
              <a:rPr lang="en-GB" altLang="en-US" sz="1800" dirty="0">
                <a:solidFill>
                  <a:srgbClr val="919191"/>
                </a:solidFill>
                <a:latin typeface="Arial"/>
                <a:ea typeface="MS PGothic"/>
                <a:cs typeface="Arial"/>
              </a:rPr>
              <a:t>Accurate, AI driven posture assessment reports and exercises recommendation</a:t>
            </a:r>
          </a:p>
          <a:p>
            <a:pPr eaLnBrk="1" hangingPunct="1">
              <a:defRPr/>
            </a:pPr>
            <a:r>
              <a:rPr lang="en-GB" altLang="en-US" sz="1800" dirty="0">
                <a:solidFill>
                  <a:srgbClr val="919191"/>
                </a:solidFill>
                <a:latin typeface="Arial"/>
                <a:ea typeface="MS PGothic"/>
                <a:cs typeface="Arial"/>
              </a:rPr>
              <a:t> </a:t>
            </a:r>
          </a:p>
          <a:p>
            <a:pPr marL="257175" indent="-257175" eaLnBrk="1" hangingPunct="1">
              <a:buFont typeface="Arial" panose="020B0604020202020204" pitchFamily="34" charset="0"/>
              <a:buChar char="•"/>
              <a:defRPr/>
            </a:pPr>
            <a:r>
              <a:rPr lang="en-GB" altLang="en-US" sz="1800" dirty="0">
                <a:solidFill>
                  <a:srgbClr val="919191"/>
                </a:solidFill>
                <a:latin typeface="Arial"/>
                <a:ea typeface="MS PGothic"/>
                <a:cs typeface="Arial"/>
              </a:rPr>
              <a:t>Convenient posture correction at home with real-time feedback</a:t>
            </a:r>
          </a:p>
          <a:p>
            <a:pPr eaLnBrk="1" hangingPunct="1">
              <a:defRPr/>
            </a:pPr>
            <a:endParaRPr lang="en-GB" altLang="en-US" sz="1800" dirty="0">
              <a:solidFill>
                <a:srgbClr val="919191"/>
              </a:solidFill>
              <a:latin typeface="Arial" pitchFamily="34" charset="0"/>
              <a:cs typeface="Arial"/>
            </a:endParaRPr>
          </a:p>
          <a:p>
            <a:pPr marL="257175" indent="-257175" eaLnBrk="1" hangingPunct="1">
              <a:buFont typeface="Arial" panose="020B0604020202020204" pitchFamily="34" charset="0"/>
              <a:buChar char="•"/>
              <a:defRPr/>
            </a:pPr>
            <a:r>
              <a:rPr lang="en-GB" altLang="en-US" sz="1800" dirty="0">
                <a:solidFill>
                  <a:srgbClr val="919191"/>
                </a:solidFill>
                <a:latin typeface="Arial"/>
                <a:ea typeface="MS PGothic"/>
                <a:cs typeface="Arial"/>
              </a:rPr>
              <a:t>Data-packed personalized posture improvement plans</a:t>
            </a:r>
          </a:p>
          <a:p>
            <a:pPr eaLnBrk="1" hangingPunct="1">
              <a:defRPr/>
            </a:pPr>
            <a:endParaRPr lang="en-GB" altLang="en-US" sz="1800" dirty="0">
              <a:solidFill>
                <a:srgbClr val="919191"/>
              </a:solidFill>
              <a:latin typeface="Arial" pitchFamily="34" charset="0"/>
              <a:cs typeface="Arial"/>
            </a:endParaRPr>
          </a:p>
          <a:p>
            <a:pPr marL="257175" indent="-257175" eaLnBrk="1" hangingPunct="1">
              <a:buFont typeface="Arial" panose="020B0604020202020204" pitchFamily="34" charset="0"/>
              <a:buChar char="•"/>
              <a:defRPr/>
            </a:pPr>
            <a:r>
              <a:rPr lang="en-GB" altLang="en-US" sz="1800" dirty="0">
                <a:solidFill>
                  <a:srgbClr val="919191"/>
                </a:solidFill>
                <a:latin typeface="Arial"/>
                <a:ea typeface="MS PGothic"/>
                <a:cs typeface="Arial"/>
              </a:rPr>
              <a:t>Doctor-patient connection for monitoring , diagnosis and support</a:t>
            </a:r>
          </a:p>
        </p:txBody>
      </p:sp>
      <p:sp>
        <p:nvSpPr>
          <p:cNvPr id="2052" name="Text Placeholder 43">
            <a:extLst>
              <a:ext uri="{FF2B5EF4-FFF2-40B4-BE49-F238E27FC236}">
                <a16:creationId xmlns:a16="http://schemas.microsoft.com/office/drawing/2014/main" id="{5B3807B2-9277-1C1B-1B78-E26C9169A4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auto">
          <a:xfrm>
            <a:off x="11001480" y="1600097"/>
            <a:ext cx="3161367" cy="2295525"/>
          </a:xfrm>
          <a:noFill/>
        </p:spPr>
        <p:txBody>
          <a:bodyPr wrap="square" lIns="137160" tIns="68580" rIns="137160" bIns="6858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779297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1pPr>
            <a:lvl2pPr marL="779297" algn="l" defTabSz="779297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2pPr>
            <a:lvl3pPr marL="1558595" algn="l" defTabSz="779297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3pPr>
            <a:lvl4pPr marL="2337892" algn="l" defTabSz="779297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4pPr>
            <a:lvl5pPr marL="3117190" algn="l" defTabSz="779297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5pPr>
            <a:lvl6pPr marL="3896487" algn="l" defTabSz="1558595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6pPr>
            <a:lvl7pPr marL="4675784" algn="l" defTabSz="1558595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7pPr>
            <a:lvl8pPr marL="5455082" algn="l" defTabSz="1558595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8pPr>
            <a:lvl9pPr marL="6234379" algn="l" defTabSz="1558595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257175" indent="-257175" eaLnBrk="1" hangingPunct="1">
              <a:buFont typeface="Arial" panose="020B0604020202020204" pitchFamily="34" charset="0"/>
              <a:buChar char="•"/>
              <a:defRPr/>
            </a:pPr>
            <a:r>
              <a:rPr lang="en-GB" sz="180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ea typeface="ＭＳ Ｐゴシック"/>
                <a:cs typeface="Arial"/>
              </a:rPr>
              <a:t>Community-building via forums and social media</a:t>
            </a:r>
          </a:p>
          <a:p>
            <a:pPr marL="257175" indent="-257175" eaLnBrk="1" hangingPunct="1">
              <a:buFont typeface="Arial" panose="020B0604020202020204" pitchFamily="34" charset="0"/>
              <a:buChar char="•"/>
              <a:defRPr/>
            </a:pPr>
            <a:r>
              <a:rPr lang="en-GB" sz="180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ea typeface="ＭＳ Ｐゴシック"/>
                <a:cs typeface="Arial"/>
              </a:rPr>
              <a:t>In-app customer support and AI-driven guidance</a:t>
            </a:r>
          </a:p>
          <a:p>
            <a:pPr marL="257175" indent="-257175" eaLnBrk="1" hangingPunct="1">
              <a:buFont typeface="Arial" panose="020B0604020202020204" pitchFamily="34" charset="0"/>
              <a:buChar char="•"/>
              <a:defRPr/>
            </a:pPr>
            <a:r>
              <a:rPr lang="en-GB" sz="180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ea typeface="ＭＳ Ｐゴシック"/>
                <a:cs typeface="Arial"/>
              </a:rPr>
              <a:t>Integrated doctor-patient interactions for professional advice</a:t>
            </a:r>
          </a:p>
        </p:txBody>
      </p:sp>
      <p:sp>
        <p:nvSpPr>
          <p:cNvPr id="2054" name="Text Placeholder 45">
            <a:extLst>
              <a:ext uri="{FF2B5EF4-FFF2-40B4-BE49-F238E27FC236}">
                <a16:creationId xmlns:a16="http://schemas.microsoft.com/office/drawing/2014/main" id="{88EBAB27-B1B8-87D7-7CC4-D613293697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auto">
          <a:xfrm>
            <a:off x="4082498" y="4448175"/>
            <a:ext cx="3061977" cy="2295525"/>
          </a:xfrm>
          <a:noFill/>
        </p:spPr>
        <p:txBody>
          <a:bodyPr wrap="square" lIns="137160" tIns="68580" rIns="137160" bIns="6858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779297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1pPr>
            <a:lvl2pPr marL="779297" algn="l" defTabSz="779297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2pPr>
            <a:lvl3pPr marL="1558595" algn="l" defTabSz="779297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3pPr>
            <a:lvl4pPr marL="2337892" algn="l" defTabSz="779297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4pPr>
            <a:lvl5pPr marL="3117190" algn="l" defTabSz="779297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5pPr>
            <a:lvl6pPr marL="3896487" algn="l" defTabSz="1558595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6pPr>
            <a:lvl7pPr marL="4675784" algn="l" defTabSz="1558595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7pPr>
            <a:lvl8pPr marL="5455082" algn="l" defTabSz="1558595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8pPr>
            <a:lvl9pPr marL="6234379" algn="l" defTabSz="1558595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257175" indent="-257175" eaLnBrk="1" hangingPunct="1">
              <a:buFont typeface="Arial" panose="020B0604020202020204" pitchFamily="34" charset="0"/>
              <a:buChar char="•"/>
              <a:defRPr/>
            </a:pPr>
            <a:r>
              <a:rPr lang="en-GB" sz="18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ea typeface="ＭＳ Ｐゴシック"/>
                <a:cs typeface="Arial"/>
              </a:rPr>
              <a:t>AI models for posture analysis</a:t>
            </a:r>
          </a:p>
          <a:p>
            <a:pPr marL="257175" indent="-257175" eaLnBrk="1" hangingPunct="1">
              <a:buFont typeface="Arial" panose="020B0604020202020204" pitchFamily="34" charset="0"/>
              <a:buChar char="•"/>
              <a:defRPr/>
            </a:pPr>
            <a:r>
              <a:rPr lang="en-GB" sz="18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ea typeface="ＭＳ Ｐゴシック"/>
                <a:cs typeface="Arial"/>
              </a:rPr>
              <a:t>Sensor technology and data collection systems</a:t>
            </a:r>
          </a:p>
          <a:p>
            <a:pPr marL="257175" indent="-257175" eaLnBrk="1" hangingPunct="1">
              <a:buFont typeface="Arial" panose="020B0604020202020204" pitchFamily="34" charset="0"/>
              <a:buChar char="•"/>
              <a:defRPr/>
            </a:pPr>
            <a:r>
              <a:rPr lang="en-GB" sz="18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ea typeface="ＭＳ Ｐゴシック"/>
                <a:cs typeface="Arial"/>
              </a:rPr>
              <a:t>App development and maintenance</a:t>
            </a:r>
          </a:p>
          <a:p>
            <a:pPr marL="257175" indent="-257175" eaLnBrk="1" hangingPunct="1">
              <a:buFont typeface="Arial" panose="020B0604020202020204" pitchFamily="34" charset="0"/>
              <a:buChar char="•"/>
              <a:defRPr/>
            </a:pPr>
            <a:r>
              <a:rPr lang="en-GB" sz="18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ea typeface="ＭＳ Ｐゴシック"/>
                <a:cs typeface="Arial"/>
              </a:rPr>
              <a:t>Device Development and manufacturing</a:t>
            </a:r>
          </a:p>
        </p:txBody>
      </p:sp>
      <p:sp>
        <p:nvSpPr>
          <p:cNvPr id="2055" name="Text Placeholder 46">
            <a:extLst>
              <a:ext uri="{FF2B5EF4-FFF2-40B4-BE49-F238E27FC236}">
                <a16:creationId xmlns:a16="http://schemas.microsoft.com/office/drawing/2014/main" id="{9D7B2DAD-AFF9-9E3E-2394-1B2DA4FFD5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auto">
          <a:xfrm>
            <a:off x="10906851" y="4365349"/>
            <a:ext cx="3409846" cy="2461177"/>
          </a:xfrm>
          <a:noFill/>
        </p:spPr>
        <p:txBody>
          <a:bodyPr wrap="square" lIns="137160" tIns="68580" rIns="137160" bIns="6858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779297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1pPr>
            <a:lvl2pPr marL="779297" algn="l" defTabSz="779297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2pPr>
            <a:lvl3pPr marL="1558595" algn="l" defTabSz="779297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3pPr>
            <a:lvl4pPr marL="2337892" algn="l" defTabSz="779297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4pPr>
            <a:lvl5pPr marL="3117190" algn="l" defTabSz="779297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5pPr>
            <a:lvl6pPr marL="3896487" algn="l" defTabSz="1558595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6pPr>
            <a:lvl7pPr marL="4675784" algn="l" defTabSz="1558595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7pPr>
            <a:lvl8pPr marL="5455082" algn="l" defTabSz="1558595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8pPr>
            <a:lvl9pPr marL="6234379" algn="l" defTabSz="1558595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257175" indent="-257175" eaLnBrk="1" hangingPunct="1">
              <a:buFont typeface="Arial" panose="020B0604020202020204" pitchFamily="34" charset="0"/>
              <a:buChar char="•"/>
              <a:defRPr/>
            </a:pPr>
            <a:r>
              <a:rPr lang="en-GB" sz="18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ea typeface="ＭＳ Ｐゴシック"/>
                <a:cs typeface="Arial"/>
              </a:rPr>
              <a:t>Physical therapy and healthcare providers</a:t>
            </a:r>
          </a:p>
          <a:p>
            <a:pPr marL="257175" indent="-257175" eaLnBrk="1" hangingPunct="1">
              <a:buFont typeface="Arial" panose="020B0604020202020204" pitchFamily="34" charset="0"/>
              <a:buChar char="•"/>
              <a:defRPr/>
            </a:pPr>
            <a:r>
              <a:rPr lang="en-GB" sz="18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ea typeface="ＭＳ Ｐゴシック"/>
                <a:cs typeface="Arial"/>
              </a:rPr>
              <a:t>app stores</a:t>
            </a:r>
          </a:p>
          <a:p>
            <a:pPr marL="257175" indent="-257175" eaLnBrk="1" hangingPunct="1">
              <a:buFont typeface="Arial" panose="020B0604020202020204" pitchFamily="34" charset="0"/>
              <a:buChar char="•"/>
              <a:defRPr/>
            </a:pPr>
            <a:r>
              <a:rPr lang="en-GB" sz="18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ea typeface="ＭＳ Ｐゴシック"/>
                <a:cs typeface="Arial"/>
              </a:rPr>
              <a:t>Marketing via social media, fitness influencers </a:t>
            </a:r>
          </a:p>
          <a:p>
            <a:pPr marL="257175" indent="-257175" eaLnBrk="1" hangingPunct="1">
              <a:buFont typeface="Arial" panose="020B0604020202020204" pitchFamily="34" charset="0"/>
              <a:buChar char="•"/>
              <a:defRPr/>
            </a:pPr>
            <a:r>
              <a:rPr lang="en-GB" sz="18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ea typeface="ＭＳ Ｐゴシック"/>
                <a:cs typeface="Arial"/>
              </a:rPr>
              <a:t>Physical product sales via online retailers or direct purchases</a:t>
            </a:r>
          </a:p>
        </p:txBody>
      </p:sp>
      <p:sp>
        <p:nvSpPr>
          <p:cNvPr id="2057" name="Text Placeholder 47">
            <a:extLst>
              <a:ext uri="{FF2B5EF4-FFF2-40B4-BE49-F238E27FC236}">
                <a16:creationId xmlns:a16="http://schemas.microsoft.com/office/drawing/2014/main" id="{EFBB2ECE-FA71-08D5-0544-493A121E398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auto">
          <a:xfrm>
            <a:off x="1052410" y="7315200"/>
            <a:ext cx="3078956" cy="2171700"/>
          </a:xfrm>
          <a:noFill/>
        </p:spPr>
        <p:txBody>
          <a:bodyPr wrap="square" lIns="137160" tIns="68580" rIns="137160" bIns="6858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779297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1pPr>
            <a:lvl2pPr marL="779297" algn="l" defTabSz="779297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2pPr>
            <a:lvl3pPr marL="1558595" algn="l" defTabSz="779297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3pPr>
            <a:lvl4pPr marL="2337892" algn="l" defTabSz="779297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4pPr>
            <a:lvl5pPr marL="3117190" algn="l" defTabSz="779297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5pPr>
            <a:lvl6pPr marL="3896487" algn="l" defTabSz="1558595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6pPr>
            <a:lvl7pPr marL="4675784" algn="l" defTabSz="1558595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7pPr>
            <a:lvl8pPr marL="5455082" algn="l" defTabSz="1558595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8pPr>
            <a:lvl9pPr marL="6234379" algn="l" defTabSz="1558595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257175" indent="-257175" eaLnBrk="1" hangingPunct="1">
              <a:buFont typeface="Arial" panose="020B0604020202020204" pitchFamily="34" charset="0"/>
              <a:buChar char="•"/>
            </a:pPr>
            <a:r>
              <a:rPr lang="en-GB" altLang="en-US" sz="1800" dirty="0">
                <a:solidFill>
                  <a:srgbClr val="919191"/>
                </a:solidFill>
                <a:latin typeface="Arial"/>
                <a:ea typeface="MS PGothic"/>
                <a:cs typeface="Arial"/>
              </a:rPr>
              <a:t>Models training </a:t>
            </a:r>
          </a:p>
          <a:p>
            <a:pPr marL="257175" indent="-257175" eaLnBrk="1" hangingPunct="1">
              <a:buFont typeface="Arial" panose="020B0604020202020204" pitchFamily="34" charset="0"/>
              <a:buChar char="•"/>
            </a:pPr>
            <a:r>
              <a:rPr lang="en-GB" altLang="en-US" sz="1800" dirty="0">
                <a:solidFill>
                  <a:srgbClr val="919191"/>
                </a:solidFill>
                <a:latin typeface="Arial"/>
                <a:ea typeface="MS PGothic"/>
                <a:cs typeface="Arial"/>
              </a:rPr>
              <a:t>cloud hosting </a:t>
            </a:r>
          </a:p>
          <a:p>
            <a:pPr marL="257175" indent="-257175" eaLnBrk="1" hangingPunct="1">
              <a:buFont typeface="Arial" panose="020B0604020202020204" pitchFamily="34" charset="0"/>
              <a:buChar char="•"/>
            </a:pPr>
            <a:r>
              <a:rPr lang="en-GB" altLang="en-US" sz="1800" dirty="0">
                <a:solidFill>
                  <a:srgbClr val="919191"/>
                </a:solidFill>
                <a:latin typeface="Arial"/>
                <a:ea typeface="MS PGothic"/>
                <a:cs typeface="Arial"/>
              </a:rPr>
              <a:t>data collection </a:t>
            </a:r>
          </a:p>
          <a:p>
            <a:pPr marL="257175" indent="-257175" eaLnBrk="1" hangingPunct="1">
              <a:buFont typeface="Arial" panose="020B0604020202020204" pitchFamily="34" charset="0"/>
              <a:buChar char="•"/>
            </a:pPr>
            <a:r>
              <a:rPr lang="en-GB" altLang="en-US" sz="1800" dirty="0">
                <a:solidFill>
                  <a:srgbClr val="919191"/>
                </a:solidFill>
                <a:latin typeface="Arial"/>
                <a:ea typeface="MS PGothic"/>
                <a:cs typeface="Arial"/>
              </a:rPr>
              <a:t>Marketing ,</a:t>
            </a:r>
          </a:p>
        </p:txBody>
      </p:sp>
      <p:sp>
        <p:nvSpPr>
          <p:cNvPr id="2059" name="Text Placeholder 47">
            <a:extLst>
              <a:ext uri="{FF2B5EF4-FFF2-40B4-BE49-F238E27FC236}">
                <a16:creationId xmlns:a16="http://schemas.microsoft.com/office/drawing/2014/main" id="{7A9C64F8-4563-E698-4480-7D13332C082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auto">
          <a:xfrm>
            <a:off x="5600700" y="7310438"/>
            <a:ext cx="3078957" cy="2171700"/>
          </a:xfrm>
          <a:noFill/>
        </p:spPr>
        <p:txBody>
          <a:bodyPr wrap="square" lIns="137160" tIns="68580" rIns="137160" bIns="6858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779297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1pPr>
            <a:lvl2pPr marL="779297" algn="l" defTabSz="779297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2pPr>
            <a:lvl3pPr marL="1558595" algn="l" defTabSz="779297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3pPr>
            <a:lvl4pPr marL="2337892" algn="l" defTabSz="779297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4pPr>
            <a:lvl5pPr marL="3117190" algn="l" defTabSz="779297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5pPr>
            <a:lvl6pPr marL="3896487" algn="l" defTabSz="1558595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6pPr>
            <a:lvl7pPr marL="4675784" algn="l" defTabSz="1558595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7pPr>
            <a:lvl8pPr marL="5455082" algn="l" defTabSz="1558595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8pPr>
            <a:lvl9pPr marL="6234379" algn="l" defTabSz="1558595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257175" indent="-257175" eaLnBrk="1" hangingPunct="1">
              <a:buFont typeface="Arial" panose="020B0604020202020204" pitchFamily="34" charset="0"/>
              <a:buChar char="•"/>
            </a:pPr>
            <a:r>
              <a:rPr lang="en-GB" altLang="en-US" sz="1800" dirty="0">
                <a:solidFill>
                  <a:srgbClr val="919191"/>
                </a:solidFill>
                <a:latin typeface="Arial"/>
                <a:ea typeface="MS PGothic"/>
                <a:cs typeface="Arial"/>
              </a:rPr>
              <a:t>partnerships ,</a:t>
            </a:r>
          </a:p>
          <a:p>
            <a:pPr marL="257175" indent="-257175" eaLnBrk="1" hangingPunct="1">
              <a:buFont typeface="Arial" panose="020B0604020202020204" pitchFamily="34" charset="0"/>
              <a:buChar char="•"/>
            </a:pPr>
            <a:r>
              <a:rPr lang="en-GB" altLang="en-US" sz="1800" dirty="0">
                <a:solidFill>
                  <a:srgbClr val="919191"/>
                </a:solidFill>
                <a:latin typeface="Arial"/>
                <a:ea typeface="MS PGothic"/>
                <a:cs typeface="Arial"/>
              </a:rPr>
              <a:t>regulatory compliance ,</a:t>
            </a:r>
          </a:p>
          <a:p>
            <a:pPr marL="257175" indent="-257175" eaLnBrk="1" hangingPunct="1">
              <a:buFont typeface="Arial" panose="020B0604020202020204" pitchFamily="34" charset="0"/>
              <a:buChar char="•"/>
            </a:pPr>
            <a:r>
              <a:rPr lang="en-GB" altLang="en-US" sz="1800" dirty="0">
                <a:solidFill>
                  <a:srgbClr val="919191"/>
                </a:solidFill>
                <a:latin typeface="Arial"/>
                <a:ea typeface="MS PGothic"/>
                <a:cs typeface="Arial"/>
              </a:rPr>
              <a:t>device Manufacturing , </a:t>
            </a:r>
          </a:p>
          <a:p>
            <a:pPr marL="257175" indent="-257175" eaLnBrk="1" hangingPunct="1">
              <a:buFont typeface="Arial" panose="020B0604020202020204" pitchFamily="34" charset="0"/>
              <a:buChar char="•"/>
            </a:pPr>
            <a:r>
              <a:rPr lang="en-GB" altLang="en-US" sz="1800" dirty="0">
                <a:solidFill>
                  <a:srgbClr val="919191"/>
                </a:solidFill>
                <a:latin typeface="Arial"/>
                <a:ea typeface="MS PGothic"/>
                <a:cs typeface="Arial"/>
              </a:rPr>
              <a:t>product trials ,</a:t>
            </a:r>
          </a:p>
          <a:p>
            <a:pPr marL="257175" indent="-257175" eaLnBrk="1" hangingPunct="1">
              <a:buFont typeface="Arial" panose="020B0604020202020204" pitchFamily="34" charset="0"/>
              <a:buChar char="•"/>
            </a:pPr>
            <a:r>
              <a:rPr lang="en-GB" altLang="en-US" sz="1800" dirty="0">
                <a:solidFill>
                  <a:srgbClr val="919191"/>
                </a:solidFill>
                <a:latin typeface="Arial"/>
                <a:ea typeface="MS PGothic"/>
                <a:cs typeface="Arial"/>
              </a:rPr>
              <a:t>customer support</a:t>
            </a: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6FA9C73F-5714-294E-3B93-3FCCA2E0A559}"/>
              </a:ext>
            </a:extLst>
          </p:cNvPr>
          <p:cNvGrpSpPr/>
          <p:nvPr/>
        </p:nvGrpSpPr>
        <p:grpSpPr>
          <a:xfrm>
            <a:off x="1319568" y="-9762331"/>
            <a:ext cx="20190135" cy="10764527"/>
            <a:chOff x="0" y="0"/>
            <a:chExt cx="812800" cy="812800"/>
          </a:xfrm>
        </p:grpSpPr>
        <p:sp>
          <p:nvSpPr>
            <p:cNvPr id="3" name="Freeform 4">
              <a:extLst>
                <a:ext uri="{FF2B5EF4-FFF2-40B4-BE49-F238E27FC236}">
                  <a16:creationId xmlns:a16="http://schemas.microsoft.com/office/drawing/2014/main" id="{B70C3374-4A23-7CE1-D622-33A58EA71BA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47625" cap="sq">
              <a:gradFill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C7C9FF">
                      <a:alpha val="17750"/>
                    </a:srgbClr>
                  </a:gs>
                </a:gsLst>
                <a:lin ang="27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9FEE044B-3068-707E-D928-3A834B06A8B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3">
            <a:extLst>
              <a:ext uri="{FF2B5EF4-FFF2-40B4-BE49-F238E27FC236}">
                <a16:creationId xmlns:a16="http://schemas.microsoft.com/office/drawing/2014/main" id="{7B5B792C-CCCE-767B-1811-9D5BD099071B}"/>
              </a:ext>
            </a:extLst>
          </p:cNvPr>
          <p:cNvGrpSpPr/>
          <p:nvPr/>
        </p:nvGrpSpPr>
        <p:grpSpPr>
          <a:xfrm>
            <a:off x="7216785" y="-9911418"/>
            <a:ext cx="20190135" cy="10764527"/>
            <a:chOff x="0" y="0"/>
            <a:chExt cx="812800" cy="812800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C518870D-AB15-8D69-0B8D-08F49A6C941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accent5"/>
            </a:solidFill>
            <a:ln w="47625" cap="sq">
              <a:gradFill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C7C9FF">
                      <a:alpha val="17750"/>
                    </a:srgbClr>
                  </a:gs>
                </a:gsLst>
                <a:lin ang="27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B9B6F349-B6B2-E4DF-C7A3-1C66542A74E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58" name="Text Placeholder 48">
            <a:extLst>
              <a:ext uri="{FF2B5EF4-FFF2-40B4-BE49-F238E27FC236}">
                <a16:creationId xmlns:a16="http://schemas.microsoft.com/office/drawing/2014/main" id="{D3F1120A-46CA-9DD2-B8C3-80794EF483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auto">
          <a:xfrm>
            <a:off x="9282217" y="7315200"/>
            <a:ext cx="4210050" cy="2156460"/>
          </a:xfrm>
          <a:noFill/>
        </p:spPr>
        <p:txBody>
          <a:bodyPr wrap="square" lIns="137160" tIns="68580" rIns="137160" bIns="6858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779297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1pPr>
            <a:lvl2pPr marL="779297" algn="l" defTabSz="779297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2pPr>
            <a:lvl3pPr marL="1558595" algn="l" defTabSz="779297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3pPr>
            <a:lvl4pPr marL="2337892" algn="l" defTabSz="779297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4pPr>
            <a:lvl5pPr marL="3117190" algn="l" defTabSz="779297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5pPr>
            <a:lvl6pPr marL="3896487" algn="l" defTabSz="1558595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6pPr>
            <a:lvl7pPr marL="4675784" algn="l" defTabSz="1558595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7pPr>
            <a:lvl8pPr marL="5455082" algn="l" defTabSz="1558595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8pPr>
            <a:lvl9pPr marL="6234379" algn="l" defTabSz="1558595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257175" indent="-257175" eaLnBrk="1" hangingPunct="1">
              <a:buFont typeface="Arial" panose="020B0604020202020204" pitchFamily="34" charset="0"/>
              <a:buChar char="•"/>
            </a:pPr>
            <a:r>
              <a:rPr lang="en-GB" altLang="en-US" sz="1800" dirty="0">
                <a:solidFill>
                  <a:srgbClr val="919191"/>
                </a:solidFill>
                <a:latin typeface="Arial"/>
                <a:ea typeface="MS PGothic"/>
                <a:cs typeface="Arial"/>
              </a:rPr>
              <a:t>Sales of wearable device</a:t>
            </a:r>
          </a:p>
          <a:p>
            <a:pPr marL="257175" indent="-257175" eaLnBrk="1" hangingPunct="1">
              <a:buFont typeface="Arial" panose="020B0604020202020204" pitchFamily="34" charset="0"/>
              <a:buChar char="•"/>
            </a:pPr>
            <a:r>
              <a:rPr lang="en-GB" altLang="en-US" sz="1800" dirty="0">
                <a:solidFill>
                  <a:srgbClr val="919191"/>
                </a:solidFill>
                <a:latin typeface="Arial"/>
                <a:ea typeface="MS PGothic"/>
                <a:cs typeface="Arial"/>
              </a:rPr>
              <a:t>Subscription for premium app</a:t>
            </a:r>
          </a:p>
          <a:p>
            <a:pPr marL="257175" indent="-257175" eaLnBrk="1" hangingPunct="1">
              <a:buFont typeface="Arial" panose="020B0604020202020204" pitchFamily="34" charset="0"/>
              <a:buChar char="•"/>
            </a:pPr>
            <a:r>
              <a:rPr lang="en-GB" altLang="en-US" sz="1800" dirty="0">
                <a:solidFill>
                  <a:srgbClr val="919191"/>
                </a:solidFill>
                <a:latin typeface="Arial"/>
                <a:ea typeface="MS PGothic"/>
                <a:cs typeface="Arial"/>
              </a:rPr>
              <a:t>Commissions of online sessions</a:t>
            </a:r>
          </a:p>
        </p:txBody>
      </p:sp>
      <p:pic>
        <p:nvPicPr>
          <p:cNvPr id="1026" name="Picture 2" hidden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6590" y="6735682"/>
            <a:ext cx="8506136" cy="2876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Freeform 4">
            <a:extLst>
              <a:ext uri="{FF2B5EF4-FFF2-40B4-BE49-F238E27FC236}">
                <a16:creationId xmlns:a16="http://schemas.microsoft.com/office/drawing/2014/main" id="{1A062E58-AF0F-B1AB-6C3C-C38F5D3E5113}"/>
              </a:ext>
            </a:extLst>
          </p:cNvPr>
          <p:cNvSpPr/>
          <p:nvPr/>
        </p:nvSpPr>
        <p:spPr>
          <a:xfrm>
            <a:off x="15565653" y="7001667"/>
            <a:ext cx="2150615" cy="181931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47625" cap="sq">
            <a:gradFill>
              <a:gsLst>
                <a:gs pos="0">
                  <a:srgbClr val="FFFFFF">
                    <a:alpha val="50000"/>
                  </a:srgbClr>
                </a:gs>
                <a:gs pos="100000">
                  <a:srgbClr val="C7C9FF">
                    <a:alpha val="17750"/>
                  </a:srgbClr>
                </a:gs>
              </a:gsLst>
              <a:lin ang="2700000"/>
            </a:gra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pic>
        <p:nvPicPr>
          <p:cNvPr id="10" name="Picture 4" descr="F:\Downloads\ChatGPT Image Apr 23, 2025, 07_19_21 PM.png">
            <a:extLst>
              <a:ext uri="{FF2B5EF4-FFF2-40B4-BE49-F238E27FC236}">
                <a16:creationId xmlns:a16="http://schemas.microsoft.com/office/drawing/2014/main" id="{4881F865-D7A3-D079-86E0-103B29012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7052" y="7027476"/>
            <a:ext cx="1539149" cy="164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48">
            <a:extLst>
              <a:ext uri="{FF2B5EF4-FFF2-40B4-BE49-F238E27FC236}">
                <a16:creationId xmlns:a16="http://schemas.microsoft.com/office/drawing/2014/main" id="{6489BB64-240A-6444-5E9A-CEA483D2A622}"/>
              </a:ext>
            </a:extLst>
          </p:cNvPr>
          <p:cNvSpPr txBox="1">
            <a:spLocks/>
          </p:cNvSpPr>
          <p:nvPr/>
        </p:nvSpPr>
        <p:spPr bwMode="auto">
          <a:xfrm>
            <a:off x="15917580" y="8793480"/>
            <a:ext cx="1421130" cy="693420"/>
          </a:xfrm>
          <a:prstGeom prst="rect">
            <a:avLst/>
          </a:prstGeom>
          <a:noFill/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 algn="l" defTabSz="779297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 baseline="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1pPr>
            <a:lvl2pPr marL="779297" indent="-285750" algn="l" defTabSz="779297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2pPr>
            <a:lvl3pPr marL="1558595" indent="-228600" algn="l" defTabSz="779297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3pPr>
            <a:lvl4pPr marL="2337892" indent="-228600" algn="l" defTabSz="779297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4pPr>
            <a:lvl5pPr marL="3117190" indent="-228600" algn="l" defTabSz="779297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5pPr>
            <a:lvl6pPr marL="3896487" indent="-228600" algn="l" defTabSz="1558595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6pPr>
            <a:lvl7pPr marL="4675784" indent="-228600" algn="l" defTabSz="1558595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7pPr>
            <a:lvl8pPr marL="5455082" indent="-228600" algn="l" defTabSz="1558595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8pPr>
            <a:lvl9pPr marL="6234379" indent="-228600" algn="l" defTabSz="1558595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r>
              <a:rPr lang="en-GB" altLang="en-US" sz="1800" dirty="0">
                <a:solidFill>
                  <a:schemeClr val="accent4"/>
                </a:solidFill>
                <a:latin typeface="Arial"/>
                <a:ea typeface="MS PGothic"/>
                <a:cs typeface="Arial"/>
              </a:rPr>
              <a:t>30$</a:t>
            </a:r>
            <a:r>
              <a:rPr lang="en-GB" altLang="en-US" sz="1800" dirty="0">
                <a:solidFill>
                  <a:srgbClr val="919191"/>
                </a:solidFill>
                <a:latin typeface="Arial"/>
                <a:ea typeface="MS PGothic"/>
                <a:cs typeface="Arial"/>
              </a:rPr>
              <a:t>/piece</a:t>
            </a:r>
            <a:endParaRPr lang="en-GB" altLang="en-US" sz="1800" dirty="0">
              <a:solidFill>
                <a:srgbClr val="919191"/>
              </a:solidFill>
              <a:latin typeface="Arial"/>
              <a:cs typeface="Arial"/>
            </a:endParaRPr>
          </a:p>
        </p:txBody>
      </p:sp>
      <p:sp>
        <p:nvSpPr>
          <p:cNvPr id="19" name="Text Placeholder 48">
            <a:extLst>
              <a:ext uri="{FF2B5EF4-FFF2-40B4-BE49-F238E27FC236}">
                <a16:creationId xmlns:a16="http://schemas.microsoft.com/office/drawing/2014/main" id="{1F1E81A2-08C1-55B9-DBF3-DC170972EF85}"/>
              </a:ext>
            </a:extLst>
          </p:cNvPr>
          <p:cNvSpPr txBox="1">
            <a:spLocks/>
          </p:cNvSpPr>
          <p:nvPr/>
        </p:nvSpPr>
        <p:spPr bwMode="auto">
          <a:xfrm>
            <a:off x="13387532" y="8793480"/>
            <a:ext cx="1554037" cy="773164"/>
          </a:xfrm>
          <a:prstGeom prst="rect">
            <a:avLst/>
          </a:prstGeom>
          <a:noFill/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 algn="l" defTabSz="779297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350" kern="1200" baseline="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1pPr>
            <a:lvl2pPr marL="779297" indent="-285750" algn="l" defTabSz="779297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2pPr>
            <a:lvl3pPr marL="1558595" indent="-228600" algn="l" defTabSz="779297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3pPr>
            <a:lvl4pPr marL="2337892" indent="-228600" algn="l" defTabSz="779297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4pPr>
            <a:lvl5pPr marL="3117190" indent="-228600" algn="l" defTabSz="779297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5pPr>
            <a:lvl6pPr marL="3896487" indent="-228600" algn="l" defTabSz="1558595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6pPr>
            <a:lvl7pPr marL="4675784" indent="-228600" algn="l" defTabSz="1558595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7pPr>
            <a:lvl8pPr marL="5455082" indent="-228600" algn="l" defTabSz="1558595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8pPr>
            <a:lvl9pPr marL="6234379" indent="-228600" algn="l" defTabSz="1558595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r>
              <a:rPr lang="en-GB" altLang="en-US" sz="1800" b="1" dirty="0">
                <a:solidFill>
                  <a:schemeClr val="accent4"/>
                </a:solidFill>
                <a:latin typeface="Arial"/>
                <a:ea typeface="MS PGothic"/>
                <a:cs typeface="Arial"/>
              </a:rPr>
              <a:t>15$</a:t>
            </a:r>
            <a:r>
              <a:rPr lang="en-GB" altLang="en-US" sz="1800" dirty="0">
                <a:solidFill>
                  <a:srgbClr val="919191"/>
                </a:solidFill>
                <a:latin typeface="Arial"/>
                <a:ea typeface="MS PGothic"/>
                <a:cs typeface="Arial"/>
              </a:rPr>
              <a:t>/Session</a:t>
            </a:r>
            <a:endParaRPr lang="en-GB" altLang="en-US" sz="1800" dirty="0">
              <a:solidFill>
                <a:srgbClr val="919191"/>
              </a:solidFill>
              <a:latin typeface="Arial"/>
              <a:cs typeface="Arial"/>
            </a:endParaRPr>
          </a:p>
        </p:txBody>
      </p:sp>
      <p:sp>
        <p:nvSpPr>
          <p:cNvPr id="14" name="Freeform 4">
            <a:extLst>
              <a:ext uri="{FF2B5EF4-FFF2-40B4-BE49-F238E27FC236}">
                <a16:creationId xmlns:a16="http://schemas.microsoft.com/office/drawing/2014/main" id="{D85EBEE8-302F-BD42-FC67-DC95C2C678C5}"/>
              </a:ext>
            </a:extLst>
          </p:cNvPr>
          <p:cNvSpPr/>
          <p:nvPr/>
        </p:nvSpPr>
        <p:spPr>
          <a:xfrm>
            <a:off x="13229958" y="7018232"/>
            <a:ext cx="2150615" cy="181931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47625" cap="sq">
            <a:gradFill>
              <a:gsLst>
                <a:gs pos="0">
                  <a:srgbClr val="FFFFFF">
                    <a:alpha val="50000"/>
                  </a:srgbClr>
                </a:gs>
                <a:gs pos="100000">
                  <a:srgbClr val="C7C9FF">
                    <a:alpha val="17750"/>
                  </a:srgbClr>
                </a:gs>
              </a:gsLst>
              <a:lin ang="2700000"/>
            </a:gra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pic>
        <p:nvPicPr>
          <p:cNvPr id="2" name="Picture 1" descr="A cell phone with a cartoon character on the screen&#10;&#10;AI-generated content may be incorrect.">
            <a:extLst>
              <a:ext uri="{FF2B5EF4-FFF2-40B4-BE49-F238E27FC236}">
                <a16:creationId xmlns:a16="http://schemas.microsoft.com/office/drawing/2014/main" id="{358AE8AB-FD99-39BE-50E0-694D64C58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1140" y="7065273"/>
            <a:ext cx="1069286" cy="1689239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8240982" y="6126243"/>
            <a:ext cx="10053364" cy="3964421"/>
            <a:chOff x="5327209" y="2886931"/>
            <a:chExt cx="10053364" cy="3964421"/>
          </a:xfrm>
        </p:grpSpPr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7209" y="2886931"/>
              <a:ext cx="10053364" cy="39644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5" name="Freeform 4">
              <a:extLst>
                <a:ext uri="{FF2B5EF4-FFF2-40B4-BE49-F238E27FC236}">
                  <a16:creationId xmlns:a16="http://schemas.microsoft.com/office/drawing/2014/main" id="{1A062E58-AF0F-B1AB-6C3C-C38F5D3E5113}"/>
                </a:ext>
              </a:extLst>
            </p:cNvPr>
            <p:cNvSpPr/>
            <p:nvPr/>
          </p:nvSpPr>
          <p:spPr>
            <a:xfrm>
              <a:off x="12611008" y="3782895"/>
              <a:ext cx="2150615" cy="2001241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47625" cap="sq">
              <a:gradFill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C7C9FF">
                      <a:alpha val="17750"/>
                    </a:srgbClr>
                  </a:gs>
                </a:gsLst>
                <a:lin ang="27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46" name="Picture 4" descr="F:\Downloads\ChatGPT Image Apr 23, 2025, 07_19_21 PM.png">
              <a:extLst>
                <a:ext uri="{FF2B5EF4-FFF2-40B4-BE49-F238E27FC236}">
                  <a16:creationId xmlns:a16="http://schemas.microsoft.com/office/drawing/2014/main" id="{4881F865-D7A3-D079-86E0-103B29012A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65449" y="3817377"/>
              <a:ext cx="1693064" cy="1810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 Placeholder 48">
              <a:extLst>
                <a:ext uri="{FF2B5EF4-FFF2-40B4-BE49-F238E27FC236}">
                  <a16:creationId xmlns:a16="http://schemas.microsoft.com/office/drawing/2014/main" id="{6489BB64-240A-6444-5E9A-CEA483D2A62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2962935" y="5892254"/>
              <a:ext cx="1421130" cy="762762"/>
            </a:xfrm>
            <a:prstGeom prst="rect">
              <a:avLst/>
            </a:prstGeom>
            <a:noFill/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indent="0" algn="l" defTabSz="779297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sz="1350" kern="1200" baseline="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1pPr>
              <a:lvl2pPr marL="779297" indent="-285750" algn="l" defTabSz="779297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2pPr>
              <a:lvl3pPr marL="1558595" indent="-228600" algn="l" defTabSz="779297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3pPr>
              <a:lvl4pPr marL="2337892" indent="-228600" algn="l" defTabSz="779297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4pPr>
              <a:lvl5pPr marL="3117190" indent="-228600" algn="l" defTabSz="779297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5pPr>
              <a:lvl6pPr marL="3896487" indent="-228600" algn="l" defTabSz="1558595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6pPr>
              <a:lvl7pPr marL="4675784" indent="-228600" algn="l" defTabSz="1558595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7pPr>
              <a:lvl8pPr marL="5455082" indent="-228600" algn="l" defTabSz="1558595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8pPr>
              <a:lvl9pPr marL="6234379" indent="-228600" algn="l" defTabSz="1558595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r>
                <a:rPr lang="en-GB" altLang="en-US" sz="1800" dirty="0">
                  <a:solidFill>
                    <a:schemeClr val="accent4"/>
                  </a:solidFill>
                  <a:latin typeface="Arial"/>
                  <a:ea typeface="MS PGothic"/>
                  <a:cs typeface="Arial"/>
                </a:rPr>
                <a:t>30$</a:t>
              </a:r>
              <a:r>
                <a:rPr lang="en-GB" altLang="en-US" sz="1800" dirty="0">
                  <a:solidFill>
                    <a:srgbClr val="919191"/>
                  </a:solidFill>
                  <a:latin typeface="Arial"/>
                  <a:ea typeface="MS PGothic"/>
                  <a:cs typeface="Arial"/>
                </a:rPr>
                <a:t>/piece</a:t>
              </a:r>
              <a:endParaRPr lang="en-GB" altLang="en-US" sz="1800" dirty="0">
                <a:solidFill>
                  <a:srgbClr val="919191"/>
                </a:solidFill>
                <a:latin typeface="Arial"/>
                <a:cs typeface="Arial"/>
              </a:endParaRPr>
            </a:p>
          </p:txBody>
        </p:sp>
        <p:sp>
          <p:nvSpPr>
            <p:cNvPr id="48" name="Text Placeholder 48">
              <a:extLst>
                <a:ext uri="{FF2B5EF4-FFF2-40B4-BE49-F238E27FC236}">
                  <a16:creationId xmlns:a16="http://schemas.microsoft.com/office/drawing/2014/main" id="{1F1E81A2-08C1-55B9-DBF3-DC170972EF8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461915" y="5844725"/>
              <a:ext cx="1554037" cy="850480"/>
            </a:xfrm>
            <a:prstGeom prst="rect">
              <a:avLst/>
            </a:prstGeom>
            <a:noFill/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indent="0" algn="l" defTabSz="779297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sz="1350" kern="1200" baseline="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1pPr>
              <a:lvl2pPr marL="779297" indent="-285750" algn="l" defTabSz="779297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2pPr>
              <a:lvl3pPr marL="1558595" indent="-228600" algn="l" defTabSz="779297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3pPr>
              <a:lvl4pPr marL="2337892" indent="-228600" algn="l" defTabSz="779297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4pPr>
              <a:lvl5pPr marL="3117190" indent="-228600" algn="l" defTabSz="779297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5pPr>
              <a:lvl6pPr marL="3896487" indent="-228600" algn="l" defTabSz="1558595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6pPr>
              <a:lvl7pPr marL="4675784" indent="-228600" algn="l" defTabSz="1558595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7pPr>
              <a:lvl8pPr marL="5455082" indent="-228600" algn="l" defTabSz="1558595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8pPr>
              <a:lvl9pPr marL="6234379" indent="-228600" algn="l" defTabSz="1558595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r>
                <a:rPr lang="en-GB" altLang="en-US" sz="1800" b="1" dirty="0">
                  <a:solidFill>
                    <a:schemeClr val="accent4"/>
                  </a:solidFill>
                  <a:latin typeface="Arial"/>
                  <a:ea typeface="MS PGothic"/>
                  <a:cs typeface="Arial"/>
                </a:rPr>
                <a:t>15$</a:t>
              </a:r>
              <a:r>
                <a:rPr lang="en-GB" altLang="en-US" sz="1800" dirty="0">
                  <a:solidFill>
                    <a:srgbClr val="919191"/>
                  </a:solidFill>
                  <a:latin typeface="Arial"/>
                  <a:ea typeface="MS PGothic"/>
                  <a:cs typeface="Arial"/>
                </a:rPr>
                <a:t>/Session</a:t>
              </a:r>
              <a:endParaRPr lang="en-GB" altLang="en-US" sz="1800" dirty="0">
                <a:solidFill>
                  <a:srgbClr val="919191"/>
                </a:solidFill>
                <a:latin typeface="Arial"/>
                <a:cs typeface="Arial"/>
              </a:endParaRPr>
            </a:p>
          </p:txBody>
        </p:sp>
        <p:sp>
          <p:nvSpPr>
            <p:cNvPr id="49" name="Freeform 4">
              <a:extLst>
                <a:ext uri="{FF2B5EF4-FFF2-40B4-BE49-F238E27FC236}">
                  <a16:creationId xmlns:a16="http://schemas.microsoft.com/office/drawing/2014/main" id="{D85EBEE8-302F-BD42-FC67-DC95C2C678C5}"/>
                </a:ext>
              </a:extLst>
            </p:cNvPr>
            <p:cNvSpPr/>
            <p:nvPr/>
          </p:nvSpPr>
          <p:spPr>
            <a:xfrm>
              <a:off x="10275313" y="3799460"/>
              <a:ext cx="2150615" cy="2001241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47625" cap="sq">
              <a:gradFill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C7C9FF">
                      <a:alpha val="17750"/>
                    </a:srgbClr>
                  </a:gs>
                </a:gsLst>
                <a:lin ang="27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0" name="Picture 49" descr="A cell phone with a cartoon character on the screen&#10;&#10;AI-generated content may be incorrect.">
              <a:extLst>
                <a:ext uri="{FF2B5EF4-FFF2-40B4-BE49-F238E27FC236}">
                  <a16:creationId xmlns:a16="http://schemas.microsoft.com/office/drawing/2014/main" id="{358AE8AB-FD99-39BE-50E0-694D64C58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53031" y="3853004"/>
              <a:ext cx="1176215" cy="1858163"/>
            </a:xfrm>
            <a:prstGeom prst="rect">
              <a:avLst/>
            </a:prstGeom>
          </p:spPr>
        </p:pic>
      </p:grpSp>
      <p:sp>
        <p:nvSpPr>
          <p:cNvPr id="44" name="Text Placeholder 48">
            <a:extLst>
              <a:ext uri="{FF2B5EF4-FFF2-40B4-BE49-F238E27FC236}">
                <a16:creationId xmlns:a16="http://schemas.microsoft.com/office/drawing/2014/main" id="{D3F1120A-46CA-9DD2-B8C3-80794EF483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auto">
          <a:xfrm>
            <a:off x="8549283" y="7211025"/>
            <a:ext cx="4718381" cy="1920541"/>
          </a:xfrm>
          <a:noFill/>
        </p:spPr>
        <p:txBody>
          <a:bodyPr wrap="square" lIns="137160" tIns="68580" rIns="137160" bIns="6858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779297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1pPr>
            <a:lvl2pPr marL="779297" algn="l" defTabSz="779297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2pPr>
            <a:lvl3pPr marL="1558595" algn="l" defTabSz="779297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3pPr>
            <a:lvl4pPr marL="2337892" algn="l" defTabSz="779297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4pPr>
            <a:lvl5pPr marL="3117190" algn="l" defTabSz="779297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5pPr>
            <a:lvl6pPr marL="3896487" algn="l" defTabSz="1558595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6pPr>
            <a:lvl7pPr marL="4675784" algn="l" defTabSz="1558595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7pPr>
            <a:lvl8pPr marL="5455082" algn="l" defTabSz="1558595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8pPr>
            <a:lvl9pPr marL="6234379" algn="l" defTabSz="1558595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257175" indent="-257175" eaLnBrk="1" hangingPunct="1">
              <a:buFont typeface="Arial" panose="020B0604020202020204" pitchFamily="34" charset="0"/>
              <a:buChar char="•"/>
            </a:pPr>
            <a:r>
              <a:rPr lang="en-GB" altLang="en-US" sz="2400" dirty="0">
                <a:solidFill>
                  <a:srgbClr val="919191"/>
                </a:solidFill>
                <a:latin typeface="Arial"/>
                <a:ea typeface="MS PGothic"/>
                <a:cs typeface="Arial"/>
              </a:rPr>
              <a:t>Sales of wearable device</a:t>
            </a:r>
          </a:p>
          <a:p>
            <a:pPr marL="257175" indent="-257175" eaLnBrk="1" hangingPunct="1">
              <a:buFont typeface="Arial" panose="020B0604020202020204" pitchFamily="34" charset="0"/>
              <a:buChar char="•"/>
            </a:pPr>
            <a:r>
              <a:rPr lang="en-GB" altLang="en-US" sz="2400" dirty="0">
                <a:solidFill>
                  <a:srgbClr val="919191"/>
                </a:solidFill>
                <a:latin typeface="Arial"/>
                <a:ea typeface="MS PGothic"/>
                <a:cs typeface="Arial"/>
              </a:rPr>
              <a:t>Subscription for premium app</a:t>
            </a:r>
          </a:p>
          <a:p>
            <a:pPr marL="257175" indent="-257175" eaLnBrk="1" hangingPunct="1">
              <a:buFont typeface="Arial" panose="020B0604020202020204" pitchFamily="34" charset="0"/>
              <a:buChar char="•"/>
            </a:pPr>
            <a:r>
              <a:rPr lang="en-GB" altLang="en-US" sz="2400" dirty="0">
                <a:solidFill>
                  <a:srgbClr val="919191"/>
                </a:solidFill>
                <a:latin typeface="Arial"/>
                <a:ea typeface="MS PGothic"/>
                <a:cs typeface="Arial"/>
              </a:rPr>
              <a:t>Commissions of online sessions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1140" y="1135393"/>
            <a:ext cx="5351205" cy="8351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Text Placeholder 44">
            <a:extLst>
              <a:ext uri="{FF2B5EF4-FFF2-40B4-BE49-F238E27FC236}">
                <a16:creationId xmlns:a16="http://schemas.microsoft.com/office/drawing/2014/main" id="{B0CE01AC-3CA0-7FA6-00BF-00A83B50DD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auto">
          <a:xfrm>
            <a:off x="13906675" y="1796493"/>
            <a:ext cx="3872468" cy="5707120"/>
          </a:xfrm>
          <a:noFill/>
        </p:spPr>
        <p:txBody>
          <a:bodyPr wrap="square" lIns="137160" tIns="68580" rIns="137160" bIns="6858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779297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1pPr>
            <a:lvl2pPr marL="779297" algn="l" defTabSz="779297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2pPr>
            <a:lvl3pPr marL="1558595" algn="l" defTabSz="779297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3pPr>
            <a:lvl4pPr marL="2337892" algn="l" defTabSz="779297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4pPr>
            <a:lvl5pPr marL="3117190" algn="l" defTabSz="779297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5pPr>
            <a:lvl6pPr marL="3896487" algn="l" defTabSz="1558595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6pPr>
            <a:lvl7pPr marL="4675784" algn="l" defTabSz="1558595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7pPr>
            <a:lvl8pPr marL="5455082" algn="l" defTabSz="1558595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8pPr>
            <a:lvl9pPr marL="6234379" algn="l" defTabSz="1558595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257175" indent="-257175" eaLnBrk="1" hangingPunct="1"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ea typeface="ＭＳ Ｐゴシック"/>
                <a:cs typeface="Arial"/>
              </a:rPr>
              <a:t>People with posture-related problems </a:t>
            </a:r>
          </a:p>
          <a:p>
            <a:pPr>
              <a:defRPr/>
            </a:pPr>
            <a:endParaRPr lang="en-GB" sz="2400" dirty="0">
              <a:solidFill>
                <a:schemeClr val="tx2">
                  <a:lumMod val="50000"/>
                  <a:lumOff val="50000"/>
                </a:schemeClr>
              </a:solidFill>
              <a:latin typeface="Arial"/>
              <a:ea typeface="ＭＳ Ｐゴシック"/>
              <a:cs typeface="Arial"/>
            </a:endParaRPr>
          </a:p>
          <a:p>
            <a:pPr marL="257175" indent="-257175" eaLnBrk="1" hangingPunct="1"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ea typeface="ＭＳ Ｐゴシック"/>
                <a:cs typeface="Arial"/>
              </a:rPr>
              <a:t>Fitness players</a:t>
            </a:r>
          </a:p>
          <a:p>
            <a:pPr>
              <a:defRPr/>
            </a:pPr>
            <a:endParaRPr lang="en-GB" sz="2400" dirty="0">
              <a:solidFill>
                <a:schemeClr val="tx2">
                  <a:lumMod val="50000"/>
                  <a:lumOff val="50000"/>
                </a:schemeClr>
              </a:solidFill>
              <a:latin typeface="Arial"/>
              <a:ea typeface="ＭＳ Ｐゴシック"/>
              <a:cs typeface="Arial"/>
            </a:endParaRPr>
          </a:p>
          <a:p>
            <a:pPr marL="257175" indent="-257175" eaLnBrk="1" hangingPunct="1"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ea typeface="ＭＳ Ｐゴシック"/>
                <a:cs typeface="Arial"/>
              </a:rPr>
              <a:t>Gyms </a:t>
            </a:r>
          </a:p>
          <a:p>
            <a:pPr>
              <a:defRPr/>
            </a:pPr>
            <a:endParaRPr lang="en-GB" sz="2400" dirty="0">
              <a:solidFill>
                <a:schemeClr val="tx2">
                  <a:lumMod val="50000"/>
                  <a:lumOff val="50000"/>
                </a:schemeClr>
              </a:solidFill>
              <a:latin typeface="Arial"/>
              <a:ea typeface="ＭＳ Ｐゴシック"/>
              <a:cs typeface="Arial"/>
            </a:endParaRPr>
          </a:p>
          <a:p>
            <a:pPr marL="257175" indent="-257175" eaLnBrk="1" hangingPunct="1"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ea typeface="ＭＳ Ｐゴシック"/>
                <a:cs typeface="Arial"/>
              </a:rPr>
              <a:t>Physical therapy clinics</a:t>
            </a:r>
          </a:p>
          <a:p>
            <a:pPr>
              <a:defRPr/>
            </a:pPr>
            <a:endParaRPr lang="en-GB" sz="2400" dirty="0">
              <a:solidFill>
                <a:schemeClr val="tx2">
                  <a:lumMod val="50000"/>
                  <a:lumOff val="50000"/>
                </a:schemeClr>
              </a:solidFill>
              <a:latin typeface="Arial"/>
              <a:ea typeface="ＭＳ Ｐゴシック"/>
              <a:cs typeface="Arial"/>
            </a:endParaRPr>
          </a:p>
          <a:p>
            <a:pPr marL="257175" indent="-257175" eaLnBrk="1" hangingPunct="1"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ea typeface="ＭＳ Ｐゴシック"/>
                <a:cs typeface="Arial"/>
              </a:rPr>
              <a:t>Healthcare providers</a:t>
            </a:r>
          </a:p>
          <a:p>
            <a:pPr eaLnBrk="1" hangingPunct="1">
              <a:defRPr/>
            </a:pPr>
            <a:endParaRPr lang="en-GB" sz="2400" dirty="0">
              <a:solidFill>
                <a:schemeClr val="tx2">
                  <a:lumMod val="50000"/>
                  <a:lumOff val="50000"/>
                </a:schemeClr>
              </a:solidFill>
              <a:latin typeface="Arial" charset="0"/>
              <a:ea typeface="ＭＳ Ｐゴシック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01093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3889E-6 -3.59457E-6 L -0.22222 -0.25208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11" y="-12604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6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uiExpand="1"/>
      <p:bldP spid="44" grpId="1"/>
      <p:bldP spid="53" grpId="0" uiExpand="1" build="p"/>
      <p:bldP spid="53" grpId="1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C7C9FF">
                <a:alpha val="69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3" name="Picture 7" descr="F:\Downloads\Chart_Title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941577"/>
            <a:ext cx="13389406" cy="939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2"/>
          <p:cNvSpPr/>
          <p:nvPr/>
        </p:nvSpPr>
        <p:spPr>
          <a:xfrm>
            <a:off x="15087600" y="10262495"/>
            <a:ext cx="3200400" cy="0"/>
          </a:xfrm>
          <a:prstGeom prst="line">
            <a:avLst/>
          </a:prstGeom>
          <a:ln w="95250" cap="flat">
            <a:solidFill>
              <a:srgbClr val="3B4D6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flipH="1">
            <a:off x="16078200" y="5690495"/>
            <a:ext cx="2620261" cy="4863205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858000" y="381000"/>
            <a:ext cx="3848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/>
              <a:t>Our Impact</a:t>
            </a:r>
          </a:p>
        </p:txBody>
      </p:sp>
      <p:pic>
        <p:nvPicPr>
          <p:cNvPr id="4102" name="Picture 6" descr="F:\pixel-art-flagpole-with-red-flag-icon-for-8bit-game-on-white-background-vecto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35" b="98438" l="2946" r="98567">
                        <a14:foregroundMark x1="14968" y1="94427" x2="14968" y2="94427"/>
                        <a14:foregroundMark x1="16242" y1="92969" x2="16242" y2="92969"/>
                        <a14:foregroundMark x1="19825" y1="95104" x2="19825" y2="95104"/>
                        <a14:foregroundMark x1="14172" y1="5208" x2="14172" y2="5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615" y="7356097"/>
            <a:ext cx="593409" cy="90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" descr="F:\pixel-art-flagpole-with-red-flag-icon-for-8bit-game-on-white-background-vector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35" b="98438" l="2946" r="98567">
                        <a14:foregroundMark x1="14968" y1="94427" x2="14968" y2="94427"/>
                        <a14:foregroundMark x1="16242" y1="92969" x2="16242" y2="92969"/>
                        <a14:foregroundMark x1="19825" y1="95104" x2="19825" y2="95104"/>
                        <a14:foregroundMark x1="14172" y1="5208" x2="14172" y2="5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6318603"/>
            <a:ext cx="593409" cy="90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9525000" y="803017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chemeClr val="accent5">
                    <a:lumMod val="75000"/>
                  </a:schemeClr>
                </a:solidFill>
              </a:rPr>
              <a:t>Revenue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390900" y="8206303"/>
            <a:ext cx="1028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accent5">
                    <a:lumMod val="75000"/>
                  </a:schemeClr>
                </a:solidFill>
              </a:rPr>
              <a:t>$37k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676900" y="7149525"/>
            <a:ext cx="1257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accent5">
                    <a:lumMod val="75000"/>
                  </a:schemeClr>
                </a:solidFill>
              </a:rPr>
              <a:t>$111k</a:t>
            </a:r>
          </a:p>
        </p:txBody>
      </p:sp>
      <p:pic>
        <p:nvPicPr>
          <p:cNvPr id="60" name="Picture 6" descr="F:\pixel-art-flagpole-with-red-flag-icon-for-8bit-game-on-white-background-vector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35" b="98438" l="2946" r="98567">
                        <a14:foregroundMark x1="14968" y1="94427" x2="14968" y2="94427"/>
                        <a14:foregroundMark x1="16242" y1="92969" x2="16242" y2="92969"/>
                        <a14:foregroundMark x1="19825" y1="95104" x2="19825" y2="95104"/>
                        <a14:foregroundMark x1="14172" y1="5208" x2="14172" y2="5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6791" y="4947003"/>
            <a:ext cx="593409" cy="90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8077200" y="5777925"/>
            <a:ext cx="1257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accent5">
                    <a:lumMod val="75000"/>
                  </a:schemeClr>
                </a:solidFill>
              </a:rPr>
              <a:t>$214k</a:t>
            </a:r>
          </a:p>
        </p:txBody>
      </p:sp>
      <p:pic>
        <p:nvPicPr>
          <p:cNvPr id="62" name="Picture 6" descr="F:\pixel-art-flagpole-with-red-flag-icon-for-8bit-game-on-white-background-vector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35" b="98438" l="2946" r="98567">
                        <a14:foregroundMark x1="14968" y1="94427" x2="14968" y2="94427"/>
                        <a14:foregroundMark x1="16242" y1="92969" x2="16242" y2="92969"/>
                        <a14:foregroundMark x1="19825" y1="95104" x2="19825" y2="95104"/>
                        <a14:foregroundMark x1="14172" y1="5208" x2="14172" y2="5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091" y="3390900"/>
            <a:ext cx="593409" cy="90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/>
          <p:cNvSpPr txBox="1"/>
          <p:nvPr/>
        </p:nvSpPr>
        <p:spPr>
          <a:xfrm>
            <a:off x="10515600" y="4221822"/>
            <a:ext cx="1257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accent5">
                    <a:lumMod val="75000"/>
                  </a:schemeClr>
                </a:solidFill>
              </a:rPr>
              <a:t>$322k</a:t>
            </a:r>
          </a:p>
        </p:txBody>
      </p:sp>
      <p:pic>
        <p:nvPicPr>
          <p:cNvPr id="64" name="Picture 6" descr="F:\pixel-art-flagpole-with-red-flag-icon-for-8bit-game-on-white-background-vector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35" b="98438" l="2946" r="98567">
                        <a14:foregroundMark x1="14968" y1="94427" x2="14968" y2="94427"/>
                        <a14:foregroundMark x1="16242" y1="92969" x2="16242" y2="92969"/>
                        <a14:foregroundMark x1="19825" y1="95104" x2="19825" y2="95104"/>
                        <a14:foregroundMark x1="14172" y1="5208" x2="14172" y2="5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7391" y="2019300"/>
            <a:ext cx="593409" cy="90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/>
          <p:cNvSpPr txBox="1"/>
          <p:nvPr/>
        </p:nvSpPr>
        <p:spPr>
          <a:xfrm>
            <a:off x="12877800" y="2850222"/>
            <a:ext cx="1257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accent5">
                    <a:lumMod val="75000"/>
                  </a:schemeClr>
                </a:solidFill>
              </a:rPr>
              <a:t>$421k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590800" y="5952172"/>
            <a:ext cx="2667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5">
                    <a:lumMod val="75000"/>
                  </a:schemeClr>
                </a:solidFill>
              </a:rPr>
              <a:t>Clinical Trials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5">
                    <a:lumMod val="75000"/>
                  </a:schemeClr>
                </a:solidFill>
              </a:rPr>
              <a:t>Regulatory Compliance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5">
                    <a:lumMod val="75000"/>
                  </a:schemeClr>
                </a:solidFill>
              </a:rPr>
              <a:t>5 clinics – 20pts/clinic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5">
                    <a:lumMod val="75000"/>
                  </a:schemeClr>
                </a:solidFill>
              </a:rPr>
              <a:t>100 fitness players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5">
                    <a:lumMod val="75000"/>
                  </a:schemeClr>
                </a:solidFill>
              </a:rPr>
              <a:t>200 device sold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52400" y="7496770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5">
                    <a:lumMod val="75000"/>
                  </a:schemeClr>
                </a:solidFill>
              </a:rPr>
              <a:t>Product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5">
                    <a:lumMod val="75000"/>
                  </a:schemeClr>
                </a:solidFill>
              </a:rPr>
              <a:t>Regulatory Compliance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5">
                    <a:lumMod val="75000"/>
                  </a:schemeClr>
                </a:solidFill>
              </a:rPr>
              <a:t>Clinical validation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029200" y="4686300"/>
            <a:ext cx="266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5">
                    <a:lumMod val="75000"/>
                  </a:schemeClr>
                </a:solidFill>
              </a:rPr>
              <a:t>Expand Clinical Trials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5">
                    <a:lumMod val="75000"/>
                  </a:schemeClr>
                </a:solidFill>
              </a:rPr>
              <a:t>Expand marketing efforts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5">
                    <a:lumMod val="75000"/>
                  </a:schemeClr>
                </a:solidFill>
              </a:rPr>
              <a:t>15 clinics – 20pts/clinic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5">
                    <a:lumMod val="75000"/>
                  </a:schemeClr>
                </a:solidFill>
              </a:rPr>
              <a:t>300 fitness players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5">
                    <a:lumMod val="75000"/>
                  </a:schemeClr>
                </a:solidFill>
              </a:rPr>
              <a:t>600 device sold</a:t>
            </a:r>
          </a:p>
        </p:txBody>
      </p:sp>
      <p:pic>
        <p:nvPicPr>
          <p:cNvPr id="70" name="Picture 6" descr="F:\pixel-art-flagpole-with-red-flag-icon-for-8bit-game-on-white-background-vecto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35" b="98438" l="2946" r="98567">
                        <a14:foregroundMark x1="14968" y1="94427" x2="14968" y2="94427"/>
                        <a14:foregroundMark x1="16242" y1="92969" x2="16242" y2="92969"/>
                        <a14:foregroundMark x1="19825" y1="95104" x2="19825" y2="95104"/>
                        <a14:foregroundMark x1="14172" y1="5208" x2="14172" y2="5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841" y="8351178"/>
            <a:ext cx="593409" cy="90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/>
          <p:cNvSpPr txBox="1"/>
          <p:nvPr/>
        </p:nvSpPr>
        <p:spPr>
          <a:xfrm>
            <a:off x="7391400" y="3245827"/>
            <a:ext cx="266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5">
                    <a:lumMod val="75000"/>
                  </a:schemeClr>
                </a:solidFill>
              </a:rPr>
              <a:t>Achieve real-time depth fusion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5">
                    <a:lumMod val="75000"/>
                  </a:schemeClr>
                </a:solidFill>
              </a:rPr>
              <a:t>AI &amp; Hardware v2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5">
                    <a:lumMod val="75000"/>
                  </a:schemeClr>
                </a:solidFill>
              </a:rPr>
              <a:t>35 clinics – 20pts/clinic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5">
                    <a:lumMod val="75000"/>
                  </a:schemeClr>
                </a:solidFill>
              </a:rPr>
              <a:t>500 fitness players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5">
                    <a:lumMod val="75000"/>
                  </a:schemeClr>
                </a:solidFill>
              </a:rPr>
              <a:t>1000 device sold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829800" y="1485900"/>
            <a:ext cx="266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5">
                    <a:lumMod val="75000"/>
                  </a:schemeClr>
                </a:solidFill>
              </a:rPr>
              <a:t>Market Expansion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5">
                    <a:lumMod val="75000"/>
                  </a:schemeClr>
                </a:solidFill>
              </a:rPr>
              <a:t>Release AI v3 for advanced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5">
                    <a:lumMod val="75000"/>
                  </a:schemeClr>
                </a:solidFill>
              </a:rPr>
              <a:t>75 clinics – 20pts/clinic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5">
                    <a:lumMod val="75000"/>
                  </a:schemeClr>
                </a:solidFill>
              </a:rPr>
              <a:t>750 fitness players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5">
                    <a:lumMod val="75000"/>
                  </a:schemeClr>
                </a:solidFill>
              </a:rPr>
              <a:t>1500 device sold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192000" y="541972"/>
            <a:ext cx="3124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5">
                    <a:lumMod val="75000"/>
                  </a:schemeClr>
                </a:solidFill>
              </a:rPr>
              <a:t>Market Leadership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5">
                    <a:lumMod val="75000"/>
                  </a:schemeClr>
                </a:solidFill>
              </a:rPr>
              <a:t>Global Expansion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5">
                    <a:lumMod val="75000"/>
                  </a:schemeClr>
                </a:solidFill>
              </a:rPr>
              <a:t>130 clinics – 20pts/clinic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5">
                    <a:lumMod val="75000"/>
                  </a:schemeClr>
                </a:solidFill>
              </a:rPr>
              <a:t>1000 fitness players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5">
                    <a:lumMod val="75000"/>
                  </a:schemeClr>
                </a:solidFill>
              </a:rPr>
              <a:t>1850 device sold</a:t>
            </a:r>
          </a:p>
        </p:txBody>
      </p:sp>
      <p:pic>
        <p:nvPicPr>
          <p:cNvPr id="1026" name="Picture 2" descr="F:\th (1).jfif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2993" y="3585686"/>
            <a:ext cx="1786414" cy="1786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16027400" y="3758343"/>
            <a:ext cx="2209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10,200</a:t>
            </a:r>
          </a:p>
          <a:p>
            <a:r>
              <a:rPr lang="en-US" sz="2400" b="1"/>
              <a:t>hours/year</a:t>
            </a:r>
            <a:endParaRPr lang="en-US" sz="240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2400" b="1">
                <a:solidFill>
                  <a:schemeClr val="accent5">
                    <a:lumMod val="75000"/>
                  </a:schemeClr>
                </a:solidFill>
              </a:rPr>
              <a:t>Total time saved for users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002000" y="1953768"/>
            <a:ext cx="21336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$143,000/year</a:t>
            </a:r>
          </a:p>
          <a:p>
            <a:r>
              <a:rPr lang="en-US" sz="2000" b="1">
                <a:solidFill>
                  <a:schemeClr val="accent5"/>
                </a:solidFill>
              </a:rPr>
              <a:t>Total cost savings for clinics</a:t>
            </a:r>
          </a:p>
          <a:p>
            <a:r>
              <a:rPr lang="en-US" sz="2000" b="1">
                <a:solidFill>
                  <a:schemeClr val="accent5"/>
                </a:solidFill>
              </a:rPr>
              <a:t>reducing staff time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6078200" y="5660857"/>
            <a:ext cx="2362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15,400 lives</a:t>
            </a:r>
          </a:p>
          <a:p>
            <a:r>
              <a:rPr lang="en-US" sz="2400" b="1">
                <a:solidFill>
                  <a:schemeClr val="accent5"/>
                </a:solidFill>
              </a:rPr>
              <a:t>Total lives directly impacted</a:t>
            </a:r>
          </a:p>
        </p:txBody>
      </p:sp>
      <p:pic>
        <p:nvPicPr>
          <p:cNvPr id="1027" name="Picture 3" descr="F:\th (2).jfif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3967" y="1562100"/>
            <a:ext cx="3617465" cy="2030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:\th (3).jfif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6100" y="5516151"/>
            <a:ext cx="1473200" cy="148974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C7C9FF">
                <a:alpha val="69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2286000" y="-2321342"/>
            <a:ext cx="18364200" cy="16913641"/>
            <a:chOff x="-2286000" y="-2321342"/>
            <a:chExt cx="18364200" cy="16913641"/>
          </a:xfrm>
        </p:grpSpPr>
        <p:sp>
          <p:nvSpPr>
            <p:cNvPr id="39" name="Oval 38"/>
            <p:cNvSpPr/>
            <p:nvPr/>
          </p:nvSpPr>
          <p:spPr>
            <a:xfrm>
              <a:off x="-2286000" y="-2321342"/>
              <a:ext cx="18364200" cy="16913641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6000">
                <a:solidFill>
                  <a:prstClr val="white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808029" y="2375237"/>
              <a:ext cx="3581400" cy="3339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>
                  <a:solidFill>
                    <a:schemeClr val="bg1"/>
                  </a:solidFill>
                </a:rPr>
                <a:t>$</a:t>
              </a:r>
              <a:r>
                <a:rPr lang="en-US" sz="11500" b="1">
                  <a:solidFill>
                    <a:schemeClr val="bg1"/>
                  </a:solidFill>
                </a:rPr>
                <a:t>1.2T</a:t>
              </a:r>
            </a:p>
            <a:p>
              <a:pPr algn="ctr"/>
              <a:r>
                <a:rPr lang="en-US" sz="8800">
                  <a:solidFill>
                    <a:schemeClr val="bg1"/>
                  </a:solidFill>
                </a:rPr>
                <a:t>TAM</a:t>
              </a:r>
              <a:endParaRPr lang="en-US" sz="11500">
                <a:solidFill>
                  <a:schemeClr val="bg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531929" y="6594780"/>
              <a:ext cx="21336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Global digital Health Market</a:t>
              </a:r>
              <a:endParaRPr lang="en-US" sz="320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38888" y="2319733"/>
            <a:ext cx="7094623" cy="6575503"/>
            <a:chOff x="338888" y="2319733"/>
            <a:chExt cx="7094623" cy="6575503"/>
          </a:xfrm>
        </p:grpSpPr>
        <p:sp>
          <p:nvSpPr>
            <p:cNvPr id="35" name="Oval 34"/>
            <p:cNvSpPr/>
            <p:nvPr/>
          </p:nvSpPr>
          <p:spPr>
            <a:xfrm>
              <a:off x="338888" y="2319733"/>
              <a:ext cx="7094623" cy="657550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6000">
                <a:solidFill>
                  <a:prstClr val="white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755900" y="8267700"/>
              <a:ext cx="2590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1"/>
                  </a:solidFill>
                </a:rPr>
                <a:t>Digital Health - EG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60600" y="3238500"/>
              <a:ext cx="358140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>
                  <a:solidFill>
                    <a:schemeClr val="bg1"/>
                  </a:solidFill>
                </a:rPr>
                <a:t>$</a:t>
              </a:r>
              <a:r>
                <a:rPr lang="en-US" sz="6600" b="1">
                  <a:solidFill>
                    <a:schemeClr val="bg1"/>
                  </a:solidFill>
                </a:rPr>
                <a:t>1.02B</a:t>
              </a:r>
            </a:p>
            <a:p>
              <a:pPr algn="ctr"/>
              <a:r>
                <a:rPr lang="en-US" sz="5400">
                  <a:solidFill>
                    <a:schemeClr val="bg1"/>
                  </a:solidFill>
                </a:rPr>
                <a:t>SAM</a:t>
              </a:r>
              <a:endParaRPr lang="en-US" sz="6000">
                <a:solidFill>
                  <a:schemeClr val="bg1"/>
                </a:solidFill>
              </a:endParaRPr>
            </a:p>
          </p:txBody>
        </p:sp>
      </p:grpSp>
      <p:sp>
        <p:nvSpPr>
          <p:cNvPr id="12" name="AutoShape 12"/>
          <p:cNvSpPr/>
          <p:nvPr/>
        </p:nvSpPr>
        <p:spPr>
          <a:xfrm>
            <a:off x="15087600" y="10262495"/>
            <a:ext cx="3200400" cy="0"/>
          </a:xfrm>
          <a:prstGeom prst="line">
            <a:avLst/>
          </a:prstGeom>
          <a:ln w="95250" cap="flat">
            <a:solidFill>
              <a:srgbClr val="3B4D6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16078200" y="5690495"/>
            <a:ext cx="2620261" cy="486320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286000" y="5818733"/>
            <a:ext cx="2438400" cy="2259980"/>
            <a:chOff x="5029200" y="4654584"/>
            <a:chExt cx="1066800" cy="990600"/>
          </a:xfrm>
        </p:grpSpPr>
        <p:sp>
          <p:nvSpPr>
            <p:cNvPr id="2" name="Oval 1"/>
            <p:cNvSpPr/>
            <p:nvPr/>
          </p:nvSpPr>
          <p:spPr>
            <a:xfrm>
              <a:off x="5029200" y="4654584"/>
              <a:ext cx="1066800" cy="990600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029200" y="4845734"/>
              <a:ext cx="1066800" cy="593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>
                  <a:solidFill>
                    <a:schemeClr val="bg1"/>
                  </a:solidFill>
                </a:rPr>
                <a:t>$</a:t>
              </a:r>
              <a:r>
                <a:rPr lang="en-US" sz="5400" b="1">
                  <a:solidFill>
                    <a:schemeClr val="bg1"/>
                  </a:solidFill>
                </a:rPr>
                <a:t>421k</a:t>
              </a:r>
            </a:p>
            <a:p>
              <a:pPr algn="ctr"/>
              <a:r>
                <a:rPr lang="en-US" sz="2800">
                  <a:solidFill>
                    <a:schemeClr val="bg1"/>
                  </a:solidFill>
                </a:rPr>
                <a:t>SOM</a:t>
              </a:r>
              <a:endParaRPr lang="en-US" sz="6000">
                <a:solidFill>
                  <a:schemeClr val="bg1"/>
                </a:solidFill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6858000" y="404586"/>
            <a:ext cx="3848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/>
              <a:t>Our Impact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858000" y="410170"/>
            <a:ext cx="3848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chemeClr val="bg1"/>
                </a:solidFill>
              </a:rPr>
              <a:t>Our Impact</a:t>
            </a:r>
          </a:p>
        </p:txBody>
      </p:sp>
    </p:spTree>
    <p:extLst>
      <p:ext uri="{BB962C8B-B14F-4D97-AF65-F5344CB8AC3E}">
        <p14:creationId xmlns:p14="http://schemas.microsoft.com/office/powerpoint/2010/main" val="253929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>
                <a:alpha val="100000"/>
              </a:srgbClr>
            </a:gs>
            <a:gs pos="100000">
              <a:srgbClr val="C7C9FF">
                <a:alpha val="69000"/>
              </a:srgb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737123" y="-6973661"/>
            <a:ext cx="10764527" cy="1076452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BBBBB">
                <a:alpha val="49804"/>
              </a:srgbClr>
            </a:solidFill>
            <a:ln w="47625" cap="sq">
              <a:gradFill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C7C9FF">
                      <a:alpha val="17750"/>
                    </a:srgbClr>
                  </a:gs>
                </a:gsLst>
                <a:lin ang="27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0179501"/>
              </p:ext>
            </p:extLst>
          </p:nvPr>
        </p:nvGraphicFramePr>
        <p:xfrm>
          <a:off x="2133600" y="2997765"/>
          <a:ext cx="14002222" cy="6284120"/>
        </p:xfrm>
        <a:graphic>
          <a:graphicData uri="http://schemas.openxmlformats.org/drawingml/2006/table">
            <a:tbl>
              <a:tblPr/>
              <a:tblGrid>
                <a:gridCol w="3972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5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7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7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71030">
                <a:tc>
                  <a:txBody>
                    <a:bodyPr/>
                    <a:lstStyle/>
                    <a:p>
                      <a:pPr algn="ctr">
                        <a:lnSpc>
                          <a:spcPts val="6019"/>
                        </a:lnSpc>
                        <a:defRPr/>
                      </a:pPr>
                      <a:r>
                        <a:rPr lang="en-US" sz="4299" b="1">
                          <a:solidFill>
                            <a:srgbClr val="000C74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Startup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81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1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1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1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 b="1">
                          <a:solidFill>
                            <a:srgbClr val="000C74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Online_sessions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81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1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1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1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000C74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AI_based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81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1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1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1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000C74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Clinical integration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81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1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1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1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BB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1030"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1">
                          <a:solidFill>
                            <a:srgbClr val="000C74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Tebcom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81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1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1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1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81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1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1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1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81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1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1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1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81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1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1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1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1030"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1">
                          <a:solidFill>
                            <a:srgbClr val="000C74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Shezlong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81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1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1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1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81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1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1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1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81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1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1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1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81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1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1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1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1030"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1">
                          <a:solidFill>
                            <a:srgbClr val="000C74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Flexi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81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1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1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1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81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1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1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1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81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1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1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1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81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1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1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12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Freeform 6"/>
          <p:cNvSpPr/>
          <p:nvPr/>
        </p:nvSpPr>
        <p:spPr>
          <a:xfrm>
            <a:off x="7027404" y="6220974"/>
            <a:ext cx="1792519" cy="1276863"/>
          </a:xfrm>
          <a:custGeom>
            <a:avLst/>
            <a:gdLst/>
            <a:ahLst/>
            <a:cxnLst/>
            <a:rect l="l" t="t" r="r" b="b"/>
            <a:pathLst>
              <a:path w="1792519" h="1276863">
                <a:moveTo>
                  <a:pt x="0" y="0"/>
                </a:moveTo>
                <a:lnTo>
                  <a:pt x="1792519" y="0"/>
                </a:lnTo>
                <a:lnTo>
                  <a:pt x="1792519" y="1276863"/>
                </a:lnTo>
                <a:lnTo>
                  <a:pt x="0" y="12768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454323" y="7886699"/>
            <a:ext cx="1792519" cy="1276863"/>
          </a:xfrm>
          <a:custGeom>
            <a:avLst/>
            <a:gdLst/>
            <a:ahLst/>
            <a:cxnLst/>
            <a:rect l="l" t="t" r="r" b="b"/>
            <a:pathLst>
              <a:path w="1792519" h="1276863">
                <a:moveTo>
                  <a:pt x="0" y="0"/>
                </a:moveTo>
                <a:lnTo>
                  <a:pt x="1792519" y="0"/>
                </a:lnTo>
                <a:lnTo>
                  <a:pt x="1792519" y="1276864"/>
                </a:lnTo>
                <a:lnTo>
                  <a:pt x="0" y="1276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027403" y="7886700"/>
            <a:ext cx="1792519" cy="1276863"/>
          </a:xfrm>
          <a:custGeom>
            <a:avLst/>
            <a:gdLst/>
            <a:ahLst/>
            <a:cxnLst/>
            <a:rect l="l" t="t" r="r" b="b"/>
            <a:pathLst>
              <a:path w="1792519" h="1276863">
                <a:moveTo>
                  <a:pt x="0" y="0"/>
                </a:moveTo>
                <a:lnTo>
                  <a:pt x="1792519" y="0"/>
                </a:lnTo>
                <a:lnTo>
                  <a:pt x="1792519" y="1276864"/>
                </a:lnTo>
                <a:lnTo>
                  <a:pt x="0" y="1276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027404" y="4714406"/>
            <a:ext cx="1792519" cy="1276863"/>
          </a:xfrm>
          <a:custGeom>
            <a:avLst/>
            <a:gdLst/>
            <a:ahLst/>
            <a:cxnLst/>
            <a:rect l="l" t="t" r="r" b="b"/>
            <a:pathLst>
              <a:path w="1792519" h="1276863">
                <a:moveTo>
                  <a:pt x="0" y="0"/>
                </a:moveTo>
                <a:lnTo>
                  <a:pt x="1792519" y="0"/>
                </a:lnTo>
                <a:lnTo>
                  <a:pt x="1792519" y="1276863"/>
                </a:lnTo>
                <a:lnTo>
                  <a:pt x="0" y="12768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763095" y="7886698"/>
            <a:ext cx="1792519" cy="1276863"/>
          </a:xfrm>
          <a:custGeom>
            <a:avLst/>
            <a:gdLst/>
            <a:ahLst/>
            <a:cxnLst/>
            <a:rect l="l" t="t" r="r" b="b"/>
            <a:pathLst>
              <a:path w="1792519" h="1276863">
                <a:moveTo>
                  <a:pt x="0" y="0"/>
                </a:moveTo>
                <a:lnTo>
                  <a:pt x="1792520" y="0"/>
                </a:lnTo>
                <a:lnTo>
                  <a:pt x="1792520" y="1276863"/>
                </a:lnTo>
                <a:lnTo>
                  <a:pt x="0" y="12768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702094" y="6386967"/>
            <a:ext cx="1256068" cy="1192241"/>
          </a:xfrm>
          <a:custGeom>
            <a:avLst/>
            <a:gdLst/>
            <a:ahLst/>
            <a:cxnLst/>
            <a:rect l="l" t="t" r="r" b="b"/>
            <a:pathLst>
              <a:path w="1256068" h="1192241">
                <a:moveTo>
                  <a:pt x="0" y="0"/>
                </a:moveTo>
                <a:lnTo>
                  <a:pt x="1256068" y="0"/>
                </a:lnTo>
                <a:lnTo>
                  <a:pt x="1256068" y="1192240"/>
                </a:lnTo>
                <a:lnTo>
                  <a:pt x="0" y="11922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3944600" y="4672096"/>
            <a:ext cx="1256068" cy="1192241"/>
          </a:xfrm>
          <a:custGeom>
            <a:avLst/>
            <a:gdLst/>
            <a:ahLst/>
            <a:cxnLst/>
            <a:rect l="l" t="t" r="r" b="b"/>
            <a:pathLst>
              <a:path w="1256068" h="1192241">
                <a:moveTo>
                  <a:pt x="0" y="0"/>
                </a:moveTo>
                <a:lnTo>
                  <a:pt x="1256068" y="0"/>
                </a:lnTo>
                <a:lnTo>
                  <a:pt x="1256068" y="1192240"/>
                </a:lnTo>
                <a:lnTo>
                  <a:pt x="0" y="11922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0672655" y="4756718"/>
            <a:ext cx="1256068" cy="1192241"/>
          </a:xfrm>
          <a:custGeom>
            <a:avLst/>
            <a:gdLst/>
            <a:ahLst/>
            <a:cxnLst/>
            <a:rect l="l" t="t" r="r" b="b"/>
            <a:pathLst>
              <a:path w="1256068" h="1192241">
                <a:moveTo>
                  <a:pt x="0" y="0"/>
                </a:moveTo>
                <a:lnTo>
                  <a:pt x="1256068" y="0"/>
                </a:lnTo>
                <a:lnTo>
                  <a:pt x="1256068" y="1192241"/>
                </a:lnTo>
                <a:lnTo>
                  <a:pt x="0" y="1192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4031321" y="6220974"/>
            <a:ext cx="1256068" cy="1192241"/>
          </a:xfrm>
          <a:custGeom>
            <a:avLst/>
            <a:gdLst/>
            <a:ahLst/>
            <a:cxnLst/>
            <a:rect l="l" t="t" r="r" b="b"/>
            <a:pathLst>
              <a:path w="1256068" h="1192241">
                <a:moveTo>
                  <a:pt x="0" y="0"/>
                </a:moveTo>
                <a:lnTo>
                  <a:pt x="1256068" y="0"/>
                </a:lnTo>
                <a:lnTo>
                  <a:pt x="1256068" y="1192240"/>
                </a:lnTo>
                <a:lnTo>
                  <a:pt x="0" y="11922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6756368" y="8755368"/>
            <a:ext cx="1005863" cy="1005863"/>
          </a:xfrm>
          <a:custGeom>
            <a:avLst/>
            <a:gdLst/>
            <a:ahLst/>
            <a:cxnLst/>
            <a:rect l="l" t="t" r="r" b="b"/>
            <a:pathLst>
              <a:path w="1005863" h="1005863">
                <a:moveTo>
                  <a:pt x="0" y="0"/>
                </a:moveTo>
                <a:lnTo>
                  <a:pt x="1005864" y="0"/>
                </a:lnTo>
                <a:lnTo>
                  <a:pt x="1005864" y="1005864"/>
                </a:lnTo>
                <a:lnTo>
                  <a:pt x="0" y="10058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743700" y="381000"/>
            <a:ext cx="9258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/>
              <a:t>What sets Flexi Device Apart</a:t>
            </a:r>
          </a:p>
        </p:txBody>
      </p:sp>
    </p:spTree>
    <p:extLst>
      <p:ext uri="{BB962C8B-B14F-4D97-AF65-F5344CB8AC3E}">
        <p14:creationId xmlns:p14="http://schemas.microsoft.com/office/powerpoint/2010/main" val="3039762564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Neos Chronos">
      <a:dk1>
        <a:srgbClr val="444444"/>
      </a:dk1>
      <a:lt1>
        <a:sysClr val="window" lastClr="FFFFFF"/>
      </a:lt1>
      <a:dk2>
        <a:srgbClr val="222222"/>
      </a:dk2>
      <a:lt2>
        <a:srgbClr val="F3F3F3"/>
      </a:lt2>
      <a:accent1>
        <a:srgbClr val="669933"/>
      </a:accent1>
      <a:accent2>
        <a:srgbClr val="38BEEA"/>
      </a:accent2>
      <a:accent3>
        <a:srgbClr val="EA38C0"/>
      </a:accent3>
      <a:accent4>
        <a:srgbClr val="EABB38"/>
      </a:accent4>
      <a:accent5>
        <a:srgbClr val="788C92"/>
      </a:accent5>
      <a:accent6>
        <a:srgbClr val="EA6238"/>
      </a:accent6>
      <a:hlink>
        <a:srgbClr val="787828"/>
      </a:hlink>
      <a:folHlink>
        <a:srgbClr val="9AA2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82FE6B4503A440A657B5BC48AE3A20" ma:contentTypeVersion="9" ma:contentTypeDescription="Create a new document." ma:contentTypeScope="" ma:versionID="db72e99b41b548819a07a5767aaf5450">
  <xsd:schema xmlns:xsd="http://www.w3.org/2001/XMLSchema" xmlns:xs="http://www.w3.org/2001/XMLSchema" xmlns:p="http://schemas.microsoft.com/office/2006/metadata/properties" xmlns:ns3="c5a4121e-8ccd-4c33-a747-6705a3301280" xmlns:ns4="3dc8a7eb-7fcc-4a1b-a9b6-f75228ff120e" targetNamespace="http://schemas.microsoft.com/office/2006/metadata/properties" ma:root="true" ma:fieldsID="3c014eb1c5149ed22988db145fc021b9" ns3:_="" ns4:_="">
    <xsd:import namespace="c5a4121e-8ccd-4c33-a747-6705a3301280"/>
    <xsd:import namespace="3dc8a7eb-7fcc-4a1b-a9b6-f75228ff120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a4121e-8ccd-4c33-a747-6705a33012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c8a7eb-7fcc-4a1b-a9b6-f75228ff120e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5a4121e-8ccd-4c33-a747-6705a3301280" xsi:nil="true"/>
  </documentManagement>
</p:properties>
</file>

<file path=customXml/itemProps1.xml><?xml version="1.0" encoding="utf-8"?>
<ds:datastoreItem xmlns:ds="http://schemas.openxmlformats.org/officeDocument/2006/customXml" ds:itemID="{8F1F3221-BD6B-4EA1-B632-1C2CE03F9B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CE189E0-705E-432C-8A26-60DEC9474BC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5a4121e-8ccd-4c33-a747-6705a3301280"/>
    <ds:schemaRef ds:uri="3dc8a7eb-7fcc-4a1b-a9b6-f75228ff12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CCAD321-211E-4139-BB26-4912203F1EAF}">
  <ds:schemaRefs>
    <ds:schemaRef ds:uri="http://schemas.microsoft.com/office/2006/documentManagement/types"/>
    <ds:schemaRef ds:uri="c5a4121e-8ccd-4c33-a747-6705a3301280"/>
    <ds:schemaRef ds:uri="http://www.w3.org/XML/1998/namespace"/>
    <ds:schemaRef ds:uri="http://purl.org/dc/dcmitype/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3dc8a7eb-7fcc-4a1b-a9b6-f75228ff120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702</Words>
  <Application>Microsoft Office PowerPoint</Application>
  <PresentationFormat>Custom</PresentationFormat>
  <Paragraphs>203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Canva Sans</vt:lpstr>
      <vt:lpstr>Poppins</vt:lpstr>
      <vt:lpstr>Arial</vt:lpstr>
      <vt:lpstr>Bricolage Grotesque</vt:lpstr>
      <vt:lpstr>Calibri</vt:lpstr>
      <vt:lpstr>Poppins Bold</vt:lpstr>
      <vt:lpstr>Aptos</vt:lpstr>
      <vt:lpstr>Canva Sans Bold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Flexi</dc:title>
  <dc:creator>Mohammed Sherif</dc:creator>
  <cp:lastModifiedBy>ali ayman ali ali</cp:lastModifiedBy>
  <cp:revision>111</cp:revision>
  <dcterms:created xsi:type="dcterms:W3CDTF">2006-08-16T00:00:00Z</dcterms:created>
  <dcterms:modified xsi:type="dcterms:W3CDTF">2025-04-28T09:22:03Z</dcterms:modified>
  <dc:identifier>DAGfLCk6Keg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0x0101000182FE6B4503A440A657B5BC48AE3A20</vt:lpwstr>
  </property>
</Properties>
</file>